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9" r:id="rId4"/>
    <p:sldId id="260" r:id="rId5"/>
    <p:sldId id="288" r:id="rId6"/>
    <p:sldId id="258" r:id="rId7"/>
    <p:sldId id="310" r:id="rId8"/>
    <p:sldId id="261" r:id="rId9"/>
    <p:sldId id="282" r:id="rId10"/>
    <p:sldId id="316" r:id="rId11"/>
    <p:sldId id="283" r:id="rId12"/>
    <p:sldId id="284" r:id="rId13"/>
    <p:sldId id="311" r:id="rId14"/>
    <p:sldId id="312" r:id="rId15"/>
    <p:sldId id="313" r:id="rId16"/>
    <p:sldId id="314" r:id="rId17"/>
    <p:sldId id="309" r:id="rId18"/>
    <p:sldId id="262" r:id="rId19"/>
    <p:sldId id="263" r:id="rId20"/>
    <p:sldId id="264" r:id="rId21"/>
    <p:sldId id="265" r:id="rId22"/>
    <p:sldId id="300" r:id="rId23"/>
    <p:sldId id="287" r:id="rId24"/>
    <p:sldId id="266" r:id="rId25"/>
    <p:sldId id="267" r:id="rId26"/>
    <p:sldId id="268" r:id="rId27"/>
    <p:sldId id="269" r:id="rId28"/>
    <p:sldId id="290" r:id="rId29"/>
    <p:sldId id="291" r:id="rId30"/>
    <p:sldId id="292" r:id="rId31"/>
    <p:sldId id="293" r:id="rId32"/>
    <p:sldId id="294" r:id="rId33"/>
    <p:sldId id="295" r:id="rId34"/>
    <p:sldId id="280" r:id="rId35"/>
    <p:sldId id="281" r:id="rId36"/>
    <p:sldId id="272" r:id="rId37"/>
    <p:sldId id="274" r:id="rId38"/>
    <p:sldId id="273" r:id="rId39"/>
    <p:sldId id="296" r:id="rId40"/>
    <p:sldId id="297" r:id="rId41"/>
    <p:sldId id="298" r:id="rId42"/>
    <p:sldId id="299" r:id="rId43"/>
    <p:sldId id="306" r:id="rId44"/>
    <p:sldId id="308" r:id="rId45"/>
    <p:sldId id="279" r:id="rId46"/>
    <p:sldId id="28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336600"/>
    <a:srgbClr val="990033"/>
    <a:srgbClr val="008000"/>
    <a:srgbClr val="FFFFCC"/>
    <a:srgbClr val="FFFF99"/>
    <a:srgbClr val="CCFF99"/>
    <a:srgbClr val="FFCC99"/>
    <a:srgbClr val="CCFFCC"/>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83" autoAdjust="0"/>
    <p:restoredTop sz="94660"/>
  </p:normalViewPr>
  <p:slideViewPr>
    <p:cSldViewPr>
      <p:cViewPr varScale="1">
        <p:scale>
          <a:sx n="60" d="100"/>
          <a:sy n="60" d="100"/>
        </p:scale>
        <p:origin x="-16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B9D17-E6E2-4810-B334-1BEBFC61340E}" type="datetimeFigureOut">
              <a:rPr lang="en-US" smtClean="0"/>
              <a:pPr/>
              <a:t>7/17/2017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2B583F-B629-4022-A8CD-3C07E752E5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2B583F-B629-4022-A8CD-3C07E752E59A}"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8266FB17-5B6D-4899-88FF-7FA5DD937A21}" type="datetimeFigureOut">
              <a:rPr lang="en-US" smtClean="0"/>
              <a:pPr/>
              <a:t>7/17/2017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D81A07C-C4E1-4D08-8087-BA452E5A8BA7}"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8266FB17-5B6D-4899-88FF-7FA5DD937A21}" type="datetimeFigureOut">
              <a:rPr lang="en-US" smtClean="0"/>
              <a:pPr/>
              <a:t>7/17/2017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D81A07C-C4E1-4D08-8087-BA452E5A8BA7}"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8266FB17-5B6D-4899-88FF-7FA5DD937A21}" type="datetimeFigureOut">
              <a:rPr lang="en-US" smtClean="0"/>
              <a:pPr/>
              <a:t>7/17/2017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D81A07C-C4E1-4D08-8087-BA452E5A8BA7}"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8266FB17-5B6D-4899-88FF-7FA5DD937A21}" type="datetimeFigureOut">
              <a:rPr lang="en-US" smtClean="0"/>
              <a:pPr/>
              <a:t>7/17/2017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D81A07C-C4E1-4D08-8087-BA452E5A8BA7}"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66FB17-5B6D-4899-88FF-7FA5DD937A21}" type="datetimeFigureOut">
              <a:rPr lang="en-US" smtClean="0"/>
              <a:pPr/>
              <a:t>7/17/2017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D81A07C-C4E1-4D08-8087-BA452E5A8BA7}"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8266FB17-5B6D-4899-88FF-7FA5DD937A21}" type="datetimeFigureOut">
              <a:rPr lang="en-US" smtClean="0"/>
              <a:pPr/>
              <a:t>7/17/2017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D81A07C-C4E1-4D08-8087-BA452E5A8BA7}"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8266FB17-5B6D-4899-88FF-7FA5DD937A21}" type="datetimeFigureOut">
              <a:rPr lang="en-US" smtClean="0"/>
              <a:pPr/>
              <a:t>7/17/2017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D81A07C-C4E1-4D08-8087-BA452E5A8BA7}"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8266FB17-5B6D-4899-88FF-7FA5DD937A21}" type="datetimeFigureOut">
              <a:rPr lang="en-US" smtClean="0"/>
              <a:pPr/>
              <a:t>7/17/2017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D81A07C-C4E1-4D08-8087-BA452E5A8BA7}"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6FB17-5B6D-4899-88FF-7FA5DD937A21}" type="datetimeFigureOut">
              <a:rPr lang="en-US" smtClean="0"/>
              <a:pPr/>
              <a:t>7/17/2017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D81A07C-C4E1-4D08-8087-BA452E5A8BA7}"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6FB17-5B6D-4899-88FF-7FA5DD937A21}" type="datetimeFigureOut">
              <a:rPr lang="en-US" smtClean="0"/>
              <a:pPr/>
              <a:t>7/17/2017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D81A07C-C4E1-4D08-8087-BA452E5A8BA7}"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6FB17-5B6D-4899-88FF-7FA5DD937A21}" type="datetimeFigureOut">
              <a:rPr lang="en-US" smtClean="0"/>
              <a:pPr/>
              <a:t>7/17/2017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D81A07C-C4E1-4D08-8087-BA452E5A8BA7}"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6FB17-5B6D-4899-88FF-7FA5DD937A21}" type="datetimeFigureOut">
              <a:rPr lang="en-US" smtClean="0"/>
              <a:pPr/>
              <a:t>7/17/2017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1A07C-C4E1-4D08-8087-BA452E5A8BA7}"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uck Uni Ivory Tower.jpg"/>
          <p:cNvPicPr>
            <a:picLocks noChangeAspect="1"/>
          </p:cNvPicPr>
          <p:nvPr/>
        </p:nvPicPr>
        <p:blipFill>
          <a:blip r:embed="rId2" cstate="print"/>
          <a:stretch>
            <a:fillRect/>
          </a:stretch>
        </p:blipFill>
        <p:spPr>
          <a:xfrm>
            <a:off x="0" y="0"/>
            <a:ext cx="9144000" cy="6873211"/>
          </a:xfrm>
          <a:prstGeom prst="rect">
            <a:avLst/>
          </a:prstGeom>
        </p:spPr>
      </p:pic>
      <p:sp>
        <p:nvSpPr>
          <p:cNvPr id="4" name="Title 3"/>
          <p:cNvSpPr>
            <a:spLocks noGrp="1"/>
          </p:cNvSpPr>
          <p:nvPr>
            <p:ph type="title"/>
          </p:nvPr>
        </p:nvSpPr>
        <p:spPr>
          <a:xfrm>
            <a:off x="457200" y="2203464"/>
            <a:ext cx="8229600" cy="2737704"/>
          </a:xfrm>
          <a:solidFill>
            <a:srgbClr val="FFCC99">
              <a:alpha val="69804"/>
            </a:srgbClr>
          </a:solidFill>
          <a:ln w="19050">
            <a:solidFill>
              <a:srgbClr val="C00000"/>
            </a:solidFill>
          </a:ln>
        </p:spPr>
        <p:txBody>
          <a:bodyPr>
            <a:normAutofit/>
          </a:bodyPr>
          <a:lstStyle/>
          <a:p>
            <a:r>
              <a:rPr lang="en-NZ" sz="2800" b="1" dirty="0" smtClean="0">
                <a:solidFill>
                  <a:srgbClr val="C00000"/>
                </a:solidFill>
                <a:latin typeface="Arial" pitchFamily="34" charset="0"/>
                <a:cs typeface="Arial" pitchFamily="34" charset="0"/>
              </a:rPr>
              <a:t>MEKANIKA TANAH UNTUK TANAH ENDAPAN DAN TANAH RESIDU</a:t>
            </a:r>
            <a:br>
              <a:rPr lang="en-NZ" sz="2800" b="1" dirty="0" smtClean="0">
                <a:solidFill>
                  <a:srgbClr val="C00000"/>
                </a:solidFill>
                <a:latin typeface="Arial" pitchFamily="34" charset="0"/>
                <a:cs typeface="Arial" pitchFamily="34" charset="0"/>
              </a:rPr>
            </a:br>
            <a:r>
              <a:rPr lang="en-NZ" sz="2800" b="1" dirty="0" smtClean="0">
                <a:solidFill>
                  <a:srgbClr val="C00000"/>
                </a:solidFill>
                <a:latin typeface="Arial" pitchFamily="34" charset="0"/>
                <a:cs typeface="Arial" pitchFamily="34" charset="0"/>
              </a:rPr>
              <a:t>(Fundamentals of Soil Mechanics for Sedimentary and Residual Soils)</a:t>
            </a:r>
            <a:br>
              <a:rPr lang="en-NZ" sz="2800" b="1" dirty="0" smtClean="0">
                <a:solidFill>
                  <a:srgbClr val="C00000"/>
                </a:solidFill>
                <a:latin typeface="Arial" pitchFamily="34" charset="0"/>
                <a:cs typeface="Arial" pitchFamily="34" charset="0"/>
              </a:rPr>
            </a:br>
            <a:r>
              <a:rPr lang="en-NZ" sz="2800" dirty="0" smtClean="0">
                <a:latin typeface="Arial" pitchFamily="34" charset="0"/>
                <a:cs typeface="Arial" pitchFamily="34" charset="0"/>
              </a:rPr>
              <a:t/>
            </a:r>
            <a:br>
              <a:rPr lang="en-NZ" sz="2800" dirty="0" smtClean="0">
                <a:latin typeface="Arial" pitchFamily="34" charset="0"/>
                <a:cs typeface="Arial" pitchFamily="34" charset="0"/>
              </a:rPr>
            </a:br>
            <a:r>
              <a:rPr lang="en-NZ" sz="2700" b="1" dirty="0" smtClean="0">
                <a:solidFill>
                  <a:srgbClr val="336600"/>
                </a:solidFill>
                <a:latin typeface="Arial" pitchFamily="34" charset="0"/>
                <a:cs typeface="Arial" pitchFamily="34" charset="0"/>
              </a:rPr>
              <a:t>Laurie Wesley, University of Auckland</a:t>
            </a:r>
            <a:endParaRPr lang="en-NZ" sz="2700" b="1" dirty="0">
              <a:solidFill>
                <a:srgbClr val="3366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088" y="5300663"/>
            <a:ext cx="7489825" cy="628650"/>
          </a:xfrm>
          <a:solidFill>
            <a:srgbClr val="FFFFCC">
              <a:alpha val="52157"/>
            </a:srgbClr>
          </a:solidFill>
          <a:ln w="28575">
            <a:solidFill>
              <a:srgbClr val="C00000"/>
            </a:solidFill>
          </a:ln>
        </p:spPr>
        <p:txBody>
          <a:bodyPr/>
          <a:lstStyle/>
          <a:p>
            <a:pPr>
              <a:defRPr/>
            </a:pPr>
            <a:r>
              <a:rPr lang="en-GB" sz="2400" b="1" dirty="0" err="1" smtClean="0">
                <a:solidFill>
                  <a:srgbClr val="A50021"/>
                </a:solidFill>
                <a:latin typeface="+mn-lt"/>
              </a:rPr>
              <a:t>Pengaruh</a:t>
            </a:r>
            <a:r>
              <a:rPr lang="en-GB" sz="2400" b="1" dirty="0" smtClean="0">
                <a:solidFill>
                  <a:srgbClr val="A50021"/>
                </a:solidFill>
                <a:latin typeface="+mn-lt"/>
              </a:rPr>
              <a:t>  </a:t>
            </a:r>
            <a:r>
              <a:rPr lang="en-GB" sz="2400" b="1" dirty="0" err="1" smtClean="0">
                <a:solidFill>
                  <a:srgbClr val="A50021"/>
                </a:solidFill>
                <a:latin typeface="+mn-lt"/>
              </a:rPr>
              <a:t>topografi</a:t>
            </a:r>
            <a:r>
              <a:rPr lang="en-GB" sz="2400" b="1" dirty="0" smtClean="0">
                <a:solidFill>
                  <a:srgbClr val="A50021"/>
                </a:solidFill>
                <a:latin typeface="+mn-lt"/>
              </a:rPr>
              <a:t> </a:t>
            </a:r>
            <a:r>
              <a:rPr lang="en-GB" sz="2400" b="1" dirty="0" err="1" smtClean="0">
                <a:solidFill>
                  <a:srgbClr val="A50021"/>
                </a:solidFill>
                <a:latin typeface="+mn-lt"/>
              </a:rPr>
              <a:t>pada</a:t>
            </a:r>
            <a:r>
              <a:rPr lang="en-GB" sz="2400" b="1" dirty="0" smtClean="0">
                <a:solidFill>
                  <a:srgbClr val="A50021"/>
                </a:solidFill>
                <a:latin typeface="+mn-lt"/>
              </a:rPr>
              <a:t> </a:t>
            </a:r>
            <a:r>
              <a:rPr lang="en-GB" sz="2400" b="1" dirty="0" err="1" smtClean="0">
                <a:solidFill>
                  <a:srgbClr val="A50021"/>
                </a:solidFill>
                <a:latin typeface="+mn-lt"/>
              </a:rPr>
              <a:t>pelapukan</a:t>
            </a:r>
            <a:r>
              <a:rPr lang="en-GB" sz="2400" b="1" dirty="0" smtClean="0">
                <a:solidFill>
                  <a:srgbClr val="A50021"/>
                </a:solidFill>
                <a:latin typeface="+mn-lt"/>
              </a:rPr>
              <a:t> </a:t>
            </a:r>
            <a:r>
              <a:rPr lang="en-GB" sz="2400" b="1" dirty="0" err="1" smtClean="0">
                <a:solidFill>
                  <a:srgbClr val="A50021"/>
                </a:solidFill>
                <a:latin typeface="+mn-lt"/>
              </a:rPr>
              <a:t>kimiawi</a:t>
            </a:r>
            <a:r>
              <a:rPr lang="en-GB" sz="2400" b="1" dirty="0" smtClean="0">
                <a:solidFill>
                  <a:srgbClr val="A50021"/>
                </a:solidFill>
                <a:latin typeface="+mn-lt"/>
              </a:rPr>
              <a:t> </a:t>
            </a:r>
            <a:endParaRPr lang="en-GB" sz="2400" b="1" dirty="0">
              <a:solidFill>
                <a:srgbClr val="A50021"/>
              </a:solidFill>
              <a:latin typeface="+mn-lt"/>
            </a:endParaRPr>
          </a:p>
        </p:txBody>
      </p:sp>
      <p:pic>
        <p:nvPicPr>
          <p:cNvPr id="5" name="Picture 4" descr="Figure 2 (Characterisation paper) PP.wmf"/>
          <p:cNvPicPr>
            <a:picLocks noChangeAspect="1"/>
          </p:cNvPicPr>
          <p:nvPr/>
        </p:nvPicPr>
        <p:blipFill>
          <a:blip r:embed="rId2" cstate="print"/>
          <a:srcRect l="-3001" t="-9299" r="-3001" b="-9299"/>
          <a:stretch>
            <a:fillRect/>
          </a:stretch>
        </p:blipFill>
        <p:spPr>
          <a:xfrm>
            <a:off x="144375" y="981075"/>
            <a:ext cx="8820113" cy="3528045"/>
          </a:xfrm>
          <a:prstGeom prst="rect">
            <a:avLst/>
          </a:prstGeom>
          <a:solidFill>
            <a:schemeClr val="bg2">
              <a:lumMod val="20000"/>
              <a:lumOff val="80000"/>
            </a:schemeClr>
          </a:solidFill>
          <a:ln w="28575">
            <a:solidFill>
              <a:srgbClr val="C00000"/>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742384"/>
            <a:ext cx="8784976" cy="926976"/>
          </a:xfrm>
          <a:solidFill>
            <a:schemeClr val="accent6">
              <a:lumMod val="20000"/>
              <a:lumOff val="80000"/>
            </a:schemeClr>
          </a:solidFill>
          <a:ln w="28575">
            <a:solidFill>
              <a:srgbClr val="C00000"/>
            </a:solidFill>
          </a:ln>
        </p:spPr>
        <p:txBody>
          <a:bodyPr>
            <a:normAutofit fontScale="90000"/>
          </a:bodyPr>
          <a:lstStyle/>
          <a:p>
            <a:r>
              <a:rPr lang="en-US" sz="2400" b="1" dirty="0" err="1" smtClean="0">
                <a:solidFill>
                  <a:srgbClr val="C00000"/>
                </a:solidFill>
                <a:latin typeface="Arial" pitchFamily="34" charset="0"/>
                <a:cs typeface="Arial" pitchFamily="34" charset="0"/>
              </a:rPr>
              <a:t>Grafik</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Plastisitas</a:t>
            </a:r>
            <a:r>
              <a:rPr lang="en-US" sz="2400" b="1" dirty="0" smtClean="0">
                <a:solidFill>
                  <a:srgbClr val="C00000"/>
                </a:solidFill>
                <a:latin typeface="Arial" pitchFamily="34" charset="0"/>
                <a:cs typeface="Arial" pitchFamily="34" charset="0"/>
              </a:rPr>
              <a:t> – </a:t>
            </a:r>
            <a:r>
              <a:rPr lang="en-US" sz="2400" b="1" dirty="0" err="1" smtClean="0">
                <a:solidFill>
                  <a:srgbClr val="C00000"/>
                </a:solidFill>
                <a:latin typeface="Arial" pitchFamily="34" charset="0"/>
                <a:cs typeface="Arial" pitchFamily="34" charset="0"/>
              </a:rPr>
              <a:t>pada</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tanah</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residu</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lebih</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baik</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dipakai</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sebagai</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petunjuk</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mengenai</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sifatnya</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daripada</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cara</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klasifikasinya</a:t>
            </a:r>
            <a:r>
              <a:rPr lang="en-US" sz="2400" b="1" dirty="0" smtClean="0">
                <a:solidFill>
                  <a:srgbClr val="C00000"/>
                </a:solidFill>
                <a:latin typeface="Arial" pitchFamily="34" charset="0"/>
                <a:cs typeface="Arial" pitchFamily="34" charset="0"/>
              </a:rPr>
              <a:t>  </a:t>
            </a:r>
            <a:endParaRPr lang="en-US" sz="2400" b="1" dirty="0">
              <a:solidFill>
                <a:srgbClr val="C00000"/>
              </a:solidFill>
              <a:latin typeface="Arial" pitchFamily="34" charset="0"/>
              <a:cs typeface="Arial" pitchFamily="34" charset="0"/>
            </a:endParaRPr>
          </a:p>
        </p:txBody>
      </p:sp>
      <p:pic>
        <p:nvPicPr>
          <p:cNvPr id="3" name="Picture 2" descr="Figure 4 PP.wmf"/>
          <p:cNvPicPr>
            <a:picLocks noChangeAspect="1"/>
          </p:cNvPicPr>
          <p:nvPr/>
        </p:nvPicPr>
        <p:blipFill>
          <a:blip r:embed="rId2" cstate="print"/>
          <a:srcRect l="-3257" t="-875" r="-5032" b="-3173"/>
          <a:stretch>
            <a:fillRect/>
          </a:stretch>
        </p:blipFill>
        <p:spPr>
          <a:xfrm>
            <a:off x="323528" y="116632"/>
            <a:ext cx="8529969" cy="5472608"/>
          </a:xfrm>
          <a:prstGeom prst="rect">
            <a:avLst/>
          </a:prstGeom>
          <a:solidFill>
            <a:schemeClr val="accent4">
              <a:lumMod val="20000"/>
              <a:lumOff val="80000"/>
            </a:schemeClr>
          </a:solidFill>
          <a:ln w="28575">
            <a:solidFill>
              <a:srgbClr val="C00000"/>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661248"/>
            <a:ext cx="8001056" cy="1008112"/>
          </a:xfrm>
          <a:solidFill>
            <a:schemeClr val="bg1"/>
          </a:solidFill>
          <a:ln w="28575">
            <a:solidFill>
              <a:srgbClr val="C00000"/>
            </a:solidFill>
          </a:ln>
        </p:spPr>
        <p:txBody>
          <a:bodyPr>
            <a:normAutofit/>
          </a:bodyPr>
          <a:lstStyle/>
          <a:p>
            <a:r>
              <a:rPr lang="en-US" sz="2000" b="1" dirty="0" err="1" smtClean="0">
                <a:solidFill>
                  <a:srgbClr val="C00000"/>
                </a:solidFill>
                <a:latin typeface="Arial" pitchFamily="34" charset="0"/>
                <a:cs typeface="Arial" pitchFamily="34" charset="0"/>
              </a:rPr>
              <a:t>Perilaku</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tanah</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menurut</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Grafik</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Plastisitas</a:t>
            </a:r>
            <a:r>
              <a:rPr lang="en-US" sz="2000" b="1" dirty="0" smtClean="0">
                <a:solidFill>
                  <a:srgbClr val="C00000"/>
                </a:solidFill>
                <a:latin typeface="Arial" pitchFamily="34" charset="0"/>
                <a:cs typeface="Arial" pitchFamily="34" charset="0"/>
              </a:rPr>
              <a:t> – yang </a:t>
            </a:r>
            <a:r>
              <a:rPr lang="en-US" sz="2000" b="1" dirty="0" err="1" smtClean="0">
                <a:solidFill>
                  <a:srgbClr val="C00000"/>
                </a:solidFill>
                <a:latin typeface="Arial" pitchFamily="34" charset="0"/>
                <a:cs typeface="Arial" pitchFamily="34" charset="0"/>
              </a:rPr>
              <a:t>penting</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diperhatikan</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adalah</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jarak</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diatas</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atau</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dibawah</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Garis</a:t>
            </a:r>
            <a:r>
              <a:rPr lang="en-US" sz="2000" b="1" dirty="0" smtClean="0">
                <a:solidFill>
                  <a:srgbClr val="C00000"/>
                </a:solidFill>
                <a:latin typeface="Arial" pitchFamily="34" charset="0"/>
                <a:cs typeface="Arial" pitchFamily="34" charset="0"/>
              </a:rPr>
              <a:t> A </a:t>
            </a:r>
            <a:endParaRPr lang="en-US" sz="2000" b="1" dirty="0">
              <a:solidFill>
                <a:srgbClr val="C00000"/>
              </a:solidFill>
              <a:latin typeface="Arial" pitchFamily="34" charset="0"/>
              <a:cs typeface="Arial" pitchFamily="34" charset="0"/>
            </a:endParaRPr>
          </a:p>
        </p:txBody>
      </p:sp>
      <p:pic>
        <p:nvPicPr>
          <p:cNvPr id="3" name="Picture 2" descr="Figure 5 PP.wmf"/>
          <p:cNvPicPr>
            <a:picLocks noChangeAspect="1"/>
          </p:cNvPicPr>
          <p:nvPr/>
        </p:nvPicPr>
        <p:blipFill>
          <a:blip r:embed="rId2" cstate="print"/>
          <a:srcRect l="-2171" t="-2148" r="-2171" b="-2576"/>
          <a:stretch>
            <a:fillRect/>
          </a:stretch>
        </p:blipFill>
        <p:spPr>
          <a:xfrm>
            <a:off x="0" y="-27384"/>
            <a:ext cx="9144000" cy="5544616"/>
          </a:xfrm>
          <a:prstGeom prst="rect">
            <a:avLst/>
          </a:prstGeom>
          <a:solidFill>
            <a:schemeClr val="accent4">
              <a:lumMod val="20000"/>
              <a:lumOff val="80000"/>
            </a:schemeClr>
          </a:solidFill>
          <a:ln w="28575">
            <a:solidFill>
              <a:srgbClr val="C000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949280"/>
            <a:ext cx="6984776" cy="792088"/>
          </a:xfrm>
          <a:solidFill>
            <a:schemeClr val="bg1"/>
          </a:solidFill>
          <a:ln w="28575">
            <a:solidFill>
              <a:srgbClr val="C00000"/>
            </a:solidFill>
          </a:ln>
        </p:spPr>
        <p:txBody>
          <a:bodyPr>
            <a:normAutofit/>
          </a:bodyPr>
          <a:lstStyle/>
          <a:p>
            <a:r>
              <a:rPr lang="en-US" sz="2000" b="1" dirty="0" smtClean="0">
                <a:solidFill>
                  <a:srgbClr val="C00000"/>
                </a:solidFill>
                <a:latin typeface="Arial" pitchFamily="34" charset="0"/>
                <a:cs typeface="Arial" pitchFamily="34" charset="0"/>
              </a:rPr>
              <a:t>Access road on </a:t>
            </a:r>
            <a:r>
              <a:rPr lang="en-US" sz="2000" b="1" dirty="0" err="1" smtClean="0">
                <a:solidFill>
                  <a:srgbClr val="C00000"/>
                </a:solidFill>
                <a:latin typeface="Arial" pitchFamily="34" charset="0"/>
                <a:cs typeface="Arial" pitchFamily="34" charset="0"/>
              </a:rPr>
              <a:t>Gunung</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Telemoya</a:t>
            </a:r>
            <a:r>
              <a:rPr lang="en-US" sz="2000" b="1" dirty="0" smtClean="0">
                <a:solidFill>
                  <a:srgbClr val="C00000"/>
                </a:solidFill>
                <a:latin typeface="Arial" pitchFamily="34" charset="0"/>
                <a:cs typeface="Arial" pitchFamily="34" charset="0"/>
              </a:rPr>
              <a:t>, near Semarang</a:t>
            </a:r>
            <a:br>
              <a:rPr lang="en-US" sz="2000" b="1" dirty="0" smtClean="0">
                <a:solidFill>
                  <a:srgbClr val="C00000"/>
                </a:solidFill>
                <a:latin typeface="Arial" pitchFamily="34" charset="0"/>
                <a:cs typeface="Arial" pitchFamily="34" charset="0"/>
              </a:rPr>
            </a:br>
            <a:r>
              <a:rPr lang="en-US" sz="2000" b="1" dirty="0" smtClean="0">
                <a:solidFill>
                  <a:srgbClr val="C00000"/>
                </a:solidFill>
                <a:latin typeface="Arial" pitchFamily="34" charset="0"/>
                <a:cs typeface="Arial" pitchFamily="34" charset="0"/>
              </a:rPr>
              <a:t>- volcanic ash clay (</a:t>
            </a:r>
            <a:r>
              <a:rPr lang="en-US" sz="2000" b="1" dirty="0" err="1" smtClean="0">
                <a:solidFill>
                  <a:srgbClr val="C00000"/>
                </a:solidFill>
                <a:latin typeface="Arial" pitchFamily="34" charset="0"/>
                <a:cs typeface="Arial" pitchFamily="34" charset="0"/>
              </a:rPr>
              <a:t>allophane</a:t>
            </a:r>
            <a:r>
              <a:rPr lang="en-US" sz="2000" b="1" dirty="0" smtClean="0">
                <a:solidFill>
                  <a:srgbClr val="C00000"/>
                </a:solidFill>
                <a:latin typeface="Arial" pitchFamily="34" charset="0"/>
                <a:cs typeface="Arial" pitchFamily="34" charset="0"/>
              </a:rPr>
              <a:t>)  </a:t>
            </a:r>
            <a:endParaRPr lang="en-GB" sz="2000" b="1" dirty="0">
              <a:solidFill>
                <a:srgbClr val="C00000"/>
              </a:solidFill>
              <a:latin typeface="Arial" pitchFamily="34" charset="0"/>
              <a:cs typeface="Arial" pitchFamily="34" charset="0"/>
            </a:endParaRPr>
          </a:p>
        </p:txBody>
      </p:sp>
      <p:pic>
        <p:nvPicPr>
          <p:cNvPr id="3" name="Picture 2" descr="Gn Telomoyo access road.jpg"/>
          <p:cNvPicPr>
            <a:picLocks noChangeAspect="1"/>
          </p:cNvPicPr>
          <p:nvPr/>
        </p:nvPicPr>
        <p:blipFill>
          <a:blip r:embed="rId2" cstate="print"/>
          <a:stretch>
            <a:fillRect/>
          </a:stretch>
        </p:blipFill>
        <p:spPr>
          <a:xfrm>
            <a:off x="624149" y="116632"/>
            <a:ext cx="7908291" cy="56690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107286"/>
            <a:ext cx="7128792" cy="634082"/>
          </a:xfrm>
          <a:solidFill>
            <a:schemeClr val="bg1"/>
          </a:solidFill>
          <a:ln w="19050">
            <a:solidFill>
              <a:srgbClr val="C00000"/>
            </a:solidFill>
          </a:ln>
        </p:spPr>
        <p:txBody>
          <a:bodyPr>
            <a:normAutofit fontScale="90000"/>
          </a:bodyPr>
          <a:lstStyle/>
          <a:p>
            <a:r>
              <a:rPr lang="en-US" sz="2400" b="1" dirty="0" smtClean="0">
                <a:solidFill>
                  <a:srgbClr val="C00000"/>
                </a:solidFill>
                <a:latin typeface="Arial" pitchFamily="34" charset="0"/>
                <a:cs typeface="Arial" pitchFamily="34" charset="0"/>
              </a:rPr>
              <a:t>Slip movement on “black clay” (</a:t>
            </a:r>
            <a:r>
              <a:rPr lang="en-US" sz="2400" b="1" dirty="0" err="1" smtClean="0">
                <a:solidFill>
                  <a:srgbClr val="C00000"/>
                </a:solidFill>
                <a:latin typeface="Arial" pitchFamily="34" charset="0"/>
                <a:cs typeface="Arial" pitchFamily="34" charset="0"/>
              </a:rPr>
              <a:t>montmorillonite</a:t>
            </a:r>
            <a:r>
              <a:rPr lang="en-US" sz="2400" b="1" dirty="0" smtClean="0">
                <a:solidFill>
                  <a:srgbClr val="C00000"/>
                </a:solidFill>
                <a:latin typeface="Arial" pitchFamily="34" charset="0"/>
                <a:cs typeface="Arial" pitchFamily="34" charset="0"/>
              </a:rPr>
              <a:t>)</a:t>
            </a:r>
            <a:br>
              <a:rPr lang="en-US" sz="2400" b="1" dirty="0" smtClean="0">
                <a:solidFill>
                  <a:srgbClr val="C00000"/>
                </a:solidFill>
                <a:latin typeface="Arial" pitchFamily="34" charset="0"/>
                <a:cs typeface="Arial" pitchFamily="34" charset="0"/>
              </a:rPr>
            </a:br>
            <a:r>
              <a:rPr lang="en-US" sz="2400" b="1" dirty="0" smtClean="0">
                <a:solidFill>
                  <a:srgbClr val="C00000"/>
                </a:solidFill>
                <a:latin typeface="Arial" pitchFamily="34" charset="0"/>
                <a:cs typeface="Arial" pitchFamily="34" charset="0"/>
              </a:rPr>
              <a:t>- near Surabaya</a:t>
            </a:r>
            <a:endParaRPr lang="en-GB" sz="2400" b="1" dirty="0">
              <a:solidFill>
                <a:srgbClr val="C00000"/>
              </a:solidFill>
              <a:latin typeface="Arial" pitchFamily="34" charset="0"/>
              <a:cs typeface="Arial" pitchFamily="34" charset="0"/>
            </a:endParaRPr>
          </a:p>
        </p:txBody>
      </p:sp>
      <p:pic>
        <p:nvPicPr>
          <p:cNvPr id="3" name="Picture 2" descr="M.Doby 4 Swelling soil Surabaya 04.jpg"/>
          <p:cNvPicPr>
            <a:picLocks noChangeAspect="1"/>
          </p:cNvPicPr>
          <p:nvPr/>
        </p:nvPicPr>
        <p:blipFill>
          <a:blip r:embed="rId2" cstate="print"/>
          <a:stretch>
            <a:fillRect/>
          </a:stretch>
        </p:blipFill>
        <p:spPr>
          <a:xfrm>
            <a:off x="827584" y="44624"/>
            <a:ext cx="7821749" cy="5904656"/>
          </a:xfrm>
          <a:prstGeom prst="rect">
            <a:avLst/>
          </a:prstGeom>
          <a:ln w="28575">
            <a:solidFill>
              <a:srgbClr val="C0000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093296"/>
            <a:ext cx="6840760" cy="562074"/>
          </a:xfrm>
          <a:ln w="28575">
            <a:solidFill>
              <a:srgbClr val="C00000"/>
            </a:solidFill>
          </a:ln>
        </p:spPr>
        <p:txBody>
          <a:bodyPr>
            <a:normAutofit/>
          </a:bodyPr>
          <a:lstStyle/>
          <a:p>
            <a:r>
              <a:rPr lang="en-US" sz="2800" b="1" dirty="0" smtClean="0">
                <a:solidFill>
                  <a:srgbClr val="C00000"/>
                </a:solidFill>
                <a:latin typeface="Arial" pitchFamily="34" charset="0"/>
                <a:cs typeface="Arial" pitchFamily="34" charset="0"/>
              </a:rPr>
              <a:t>The same site near Surabaya</a:t>
            </a:r>
            <a:endParaRPr lang="en-GB" sz="2800" b="1" dirty="0">
              <a:solidFill>
                <a:srgbClr val="C00000"/>
              </a:solidFill>
              <a:latin typeface="Arial" pitchFamily="34" charset="0"/>
              <a:cs typeface="Arial" pitchFamily="34" charset="0"/>
            </a:endParaRPr>
          </a:p>
        </p:txBody>
      </p:sp>
      <p:pic>
        <p:nvPicPr>
          <p:cNvPr id="3" name="Picture 2" descr="M.Doby photo 5 Swelling soil Surabaya 05.jpg"/>
          <p:cNvPicPr>
            <a:picLocks noChangeAspect="1"/>
          </p:cNvPicPr>
          <p:nvPr/>
        </p:nvPicPr>
        <p:blipFill>
          <a:blip r:embed="rId2" cstate="print"/>
          <a:stretch>
            <a:fillRect/>
          </a:stretch>
        </p:blipFill>
        <p:spPr>
          <a:xfrm>
            <a:off x="708817" y="116632"/>
            <a:ext cx="7535590" cy="5688632"/>
          </a:xfrm>
          <a:prstGeom prst="rect">
            <a:avLst/>
          </a:prstGeom>
          <a:ln w="28575">
            <a:solidFill>
              <a:srgbClr val="C0000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093296"/>
            <a:ext cx="6264696" cy="562074"/>
          </a:xfrm>
          <a:solidFill>
            <a:schemeClr val="bg1"/>
          </a:solidFill>
          <a:ln w="28575">
            <a:solidFill>
              <a:srgbClr val="C00000"/>
            </a:solidFill>
          </a:ln>
        </p:spPr>
        <p:txBody>
          <a:bodyPr>
            <a:normAutofit/>
          </a:bodyPr>
          <a:lstStyle/>
          <a:p>
            <a:r>
              <a:rPr lang="en-US" sz="2400" b="1" dirty="0" smtClean="0">
                <a:solidFill>
                  <a:srgbClr val="990033"/>
                </a:solidFill>
                <a:latin typeface="Arial" pitchFamily="34" charset="0"/>
                <a:cs typeface="Arial" pitchFamily="34" charset="0"/>
              </a:rPr>
              <a:t>Shrinkage cracks (</a:t>
            </a:r>
            <a:r>
              <a:rPr lang="en-US" sz="2400" b="1" dirty="0" err="1" smtClean="0">
                <a:solidFill>
                  <a:srgbClr val="990033"/>
                </a:solidFill>
                <a:latin typeface="Arial" pitchFamily="34" charset="0"/>
                <a:cs typeface="Arial" pitchFamily="34" charset="0"/>
              </a:rPr>
              <a:t>montmorilonite</a:t>
            </a:r>
            <a:r>
              <a:rPr lang="en-US" sz="2400" b="1" dirty="0" smtClean="0">
                <a:solidFill>
                  <a:srgbClr val="990033"/>
                </a:solidFill>
                <a:latin typeface="Arial" pitchFamily="34" charset="0"/>
                <a:cs typeface="Arial" pitchFamily="34" charset="0"/>
              </a:rPr>
              <a:t> clay)</a:t>
            </a:r>
            <a:endParaRPr lang="en-GB" sz="2400" b="1" dirty="0">
              <a:solidFill>
                <a:srgbClr val="990033"/>
              </a:solidFill>
              <a:latin typeface="Arial" pitchFamily="34" charset="0"/>
              <a:cs typeface="Arial" pitchFamily="34" charset="0"/>
            </a:endParaRPr>
          </a:p>
        </p:txBody>
      </p:sp>
      <p:pic>
        <p:nvPicPr>
          <p:cNvPr id="3" name="Picture 2" descr="M.Doby photo 3 Swelling soil Surabaya 01.jpg"/>
          <p:cNvPicPr>
            <a:picLocks noChangeAspect="1"/>
          </p:cNvPicPr>
          <p:nvPr/>
        </p:nvPicPr>
        <p:blipFill>
          <a:blip r:embed="rId2" cstate="print"/>
          <a:stretch>
            <a:fillRect/>
          </a:stretch>
        </p:blipFill>
        <p:spPr>
          <a:xfrm>
            <a:off x="568542" y="223232"/>
            <a:ext cx="7531850" cy="5685809"/>
          </a:xfrm>
          <a:prstGeom prst="rect">
            <a:avLst/>
          </a:prstGeom>
          <a:ln w="28575">
            <a:solidFill>
              <a:srgbClr val="C0000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794" y="5572140"/>
            <a:ext cx="5500726" cy="428628"/>
          </a:xfrm>
          <a:solidFill>
            <a:schemeClr val="accent5">
              <a:lumMod val="20000"/>
              <a:lumOff val="80000"/>
            </a:schemeClr>
          </a:solidFill>
          <a:ln w="28575">
            <a:solidFill>
              <a:srgbClr val="C00000"/>
            </a:solidFill>
          </a:ln>
        </p:spPr>
        <p:txBody>
          <a:bodyPr>
            <a:normAutofit/>
          </a:bodyPr>
          <a:lstStyle/>
          <a:p>
            <a:r>
              <a:rPr lang="en-NZ" sz="2000" b="1" dirty="0" smtClean="0">
                <a:solidFill>
                  <a:srgbClr val="C00000"/>
                </a:solidFill>
                <a:latin typeface="Arial" pitchFamily="34" charset="0"/>
                <a:cs typeface="Arial" pitchFamily="34" charset="0"/>
              </a:rPr>
              <a:t>Indonesian soils on the plasticity chart</a:t>
            </a:r>
            <a:endParaRPr lang="en-NZ" sz="2000" b="1" dirty="0">
              <a:solidFill>
                <a:srgbClr val="C00000"/>
              </a:solidFill>
              <a:latin typeface="Arial" pitchFamily="34" charset="0"/>
              <a:cs typeface="Arial" pitchFamily="34" charset="0"/>
            </a:endParaRPr>
          </a:p>
        </p:txBody>
      </p:sp>
      <p:pic>
        <p:nvPicPr>
          <p:cNvPr id="3" name="Picture 2" descr="Indonesian soils on Plasticity Chart.wmf"/>
          <p:cNvPicPr>
            <a:picLocks noChangeAspect="1"/>
          </p:cNvPicPr>
          <p:nvPr/>
        </p:nvPicPr>
        <p:blipFill>
          <a:blip r:embed="rId2" cstate="print"/>
          <a:srcRect l="-2309" t="-4254" r="-3848" b="-4254"/>
          <a:stretch>
            <a:fillRect/>
          </a:stretch>
        </p:blipFill>
        <p:spPr>
          <a:xfrm>
            <a:off x="160960" y="714357"/>
            <a:ext cx="8803528" cy="4082796"/>
          </a:xfrm>
          <a:prstGeom prst="rect">
            <a:avLst/>
          </a:prstGeom>
          <a:solidFill>
            <a:schemeClr val="accent4">
              <a:lumMod val="20000"/>
              <a:lumOff val="80000"/>
              <a:alpha val="63137"/>
            </a:schemeClr>
          </a:solidFill>
          <a:ln w="28575">
            <a:solidFill>
              <a:srgbClr val="C00000"/>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 8 PP.wmf"/>
          <p:cNvPicPr>
            <a:picLocks noChangeAspect="1"/>
          </p:cNvPicPr>
          <p:nvPr/>
        </p:nvPicPr>
        <p:blipFill>
          <a:blip r:embed="rId2" cstate="print"/>
          <a:srcRect l="-1514" t="-3399" r="-1514" b="-3399"/>
          <a:stretch>
            <a:fillRect/>
          </a:stretch>
        </p:blipFill>
        <p:spPr>
          <a:xfrm>
            <a:off x="-32" y="896215"/>
            <a:ext cx="9081912" cy="4747363"/>
          </a:xfrm>
          <a:prstGeom prst="rect">
            <a:avLst/>
          </a:prstGeom>
          <a:solidFill>
            <a:schemeClr val="accent4">
              <a:lumMod val="20000"/>
              <a:lumOff val="80000"/>
            </a:schemeClr>
          </a:solidFill>
          <a:ln w="19050">
            <a:solidFill>
              <a:srgbClr val="C00000"/>
            </a:solidFill>
          </a:ln>
        </p:spPr>
      </p:pic>
      <p:sp>
        <p:nvSpPr>
          <p:cNvPr id="2" name="Title 1"/>
          <p:cNvSpPr>
            <a:spLocks noGrp="1"/>
          </p:cNvSpPr>
          <p:nvPr>
            <p:ph type="ctrTitle"/>
          </p:nvPr>
        </p:nvSpPr>
        <p:spPr>
          <a:xfrm>
            <a:off x="685800" y="214291"/>
            <a:ext cx="7772400" cy="571504"/>
          </a:xfrm>
          <a:solidFill>
            <a:schemeClr val="bg1"/>
          </a:solidFill>
          <a:ln w="19050">
            <a:solidFill>
              <a:srgbClr val="C00000"/>
            </a:solidFill>
          </a:ln>
        </p:spPr>
        <p:txBody>
          <a:bodyPr>
            <a:normAutofit/>
          </a:bodyPr>
          <a:lstStyle/>
          <a:p>
            <a:r>
              <a:rPr lang="en-NZ" sz="2400" b="1" dirty="0" err="1" smtClean="0">
                <a:solidFill>
                  <a:srgbClr val="C00000"/>
                </a:solidFill>
                <a:latin typeface="Arial" pitchFamily="34" charset="0"/>
                <a:cs typeface="Arial" pitchFamily="34" charset="0"/>
              </a:rPr>
              <a:t>Perilaku</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Pemampatan</a:t>
            </a:r>
            <a:r>
              <a:rPr lang="en-NZ" sz="2400" b="1" dirty="0" smtClean="0">
                <a:solidFill>
                  <a:srgbClr val="C00000"/>
                </a:solidFill>
                <a:latin typeface="Arial" pitchFamily="34" charset="0"/>
                <a:cs typeface="Arial" pitchFamily="34" charset="0"/>
              </a:rPr>
              <a:t> (Compression Behaviour)</a:t>
            </a:r>
            <a:endParaRPr lang="en-NZ" sz="2400" b="1"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a:xfrm>
            <a:off x="357158" y="5934108"/>
            <a:ext cx="7858180" cy="423850"/>
          </a:xfrm>
          <a:solidFill>
            <a:schemeClr val="bg1"/>
          </a:solidFill>
          <a:ln w="19050">
            <a:solidFill>
              <a:srgbClr val="C00000"/>
            </a:solidFill>
          </a:ln>
        </p:spPr>
        <p:txBody>
          <a:bodyPr>
            <a:normAutofit/>
          </a:bodyPr>
          <a:lstStyle/>
          <a:p>
            <a:r>
              <a:rPr lang="en-NZ" sz="2000" b="1" dirty="0" err="1" smtClean="0">
                <a:solidFill>
                  <a:srgbClr val="C00000"/>
                </a:solidFill>
                <a:latin typeface="Arial" pitchFamily="34" charset="0"/>
                <a:cs typeface="Arial" pitchFamily="34" charset="0"/>
              </a:rPr>
              <a:t>Mengapa</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dipakai</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skala</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logaritmis</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pada</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tanah</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residu</a:t>
            </a:r>
            <a:r>
              <a:rPr lang="en-NZ" sz="2000" b="1" dirty="0" smtClean="0">
                <a:solidFill>
                  <a:srgbClr val="C00000"/>
                </a:solidFill>
                <a:latin typeface="Arial" pitchFamily="34" charset="0"/>
                <a:cs typeface="Arial" pitchFamily="34" charset="0"/>
              </a:rPr>
              <a:t>?</a:t>
            </a:r>
            <a:endParaRPr lang="en-NZ" sz="20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04" y="4437112"/>
            <a:ext cx="8229600" cy="2143140"/>
          </a:xfrm>
          <a:solidFill>
            <a:schemeClr val="accent2">
              <a:lumMod val="20000"/>
              <a:lumOff val="80000"/>
            </a:schemeClr>
          </a:solidFill>
          <a:ln w="28575">
            <a:solidFill>
              <a:srgbClr val="C00000"/>
            </a:solidFill>
          </a:ln>
        </p:spPr>
        <p:txBody>
          <a:bodyPr>
            <a:normAutofit fontScale="90000"/>
          </a:bodyPr>
          <a:lstStyle/>
          <a:p>
            <a:pPr algn="l"/>
            <a:r>
              <a:rPr lang="en-NZ" sz="2000" b="1" dirty="0" err="1" smtClean="0">
                <a:solidFill>
                  <a:srgbClr val="C00000"/>
                </a:solidFill>
                <a:latin typeface="Arial" pitchFamily="34" charset="0"/>
                <a:cs typeface="Arial" pitchFamily="34" charset="0"/>
              </a:rPr>
              <a:t>Hasil</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uji</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pemampatan</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pada</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empat</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contoh</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tanah</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residu</a:t>
            </a:r>
            <a:r>
              <a:rPr lang="en-NZ" sz="2000" b="1" dirty="0" smtClean="0">
                <a:solidFill>
                  <a:srgbClr val="C00000"/>
                </a:solidFill>
                <a:latin typeface="Arial" pitchFamily="34" charset="0"/>
                <a:cs typeface="Arial" pitchFamily="34" charset="0"/>
              </a:rPr>
              <a:t/>
            </a:r>
            <a:br>
              <a:rPr lang="en-NZ" sz="2000" b="1" dirty="0" smtClean="0">
                <a:solidFill>
                  <a:srgbClr val="C00000"/>
                </a:solidFill>
                <a:latin typeface="Arial" pitchFamily="34" charset="0"/>
                <a:cs typeface="Arial" pitchFamily="34" charset="0"/>
              </a:rPr>
            </a:br>
            <a:r>
              <a:rPr lang="en-NZ" sz="2000" b="1" dirty="0" smtClean="0">
                <a:solidFill>
                  <a:srgbClr val="C00000"/>
                </a:solidFill>
                <a:latin typeface="Arial" pitchFamily="34" charset="0"/>
                <a:cs typeface="Arial" pitchFamily="34" charset="0"/>
              </a:rPr>
              <a:t/>
            </a:r>
            <a:br>
              <a:rPr lang="en-NZ" sz="2000" b="1" dirty="0" smtClean="0">
                <a:solidFill>
                  <a:srgbClr val="C00000"/>
                </a:solidFill>
                <a:latin typeface="Arial" pitchFamily="34" charset="0"/>
                <a:cs typeface="Arial" pitchFamily="34" charset="0"/>
              </a:rPr>
            </a:br>
            <a:r>
              <a:rPr lang="en-NZ" sz="2000" b="1" dirty="0" smtClean="0">
                <a:solidFill>
                  <a:srgbClr val="008000"/>
                </a:solidFill>
                <a:latin typeface="Arial" pitchFamily="34" charset="0"/>
                <a:cs typeface="Arial" pitchFamily="34" charset="0"/>
              </a:rPr>
              <a:t>(a) </a:t>
            </a:r>
            <a:r>
              <a:rPr lang="en-NZ" sz="2000" b="1" dirty="0" err="1" smtClean="0">
                <a:solidFill>
                  <a:srgbClr val="008000"/>
                </a:solidFill>
                <a:latin typeface="Arial" pitchFamily="34" charset="0"/>
                <a:cs typeface="Arial" pitchFamily="34" charset="0"/>
              </a:rPr>
              <a:t>Grafik</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dengan</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memakai</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skala</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logaritmis</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memberi</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kesan</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seolah-olah</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ada</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tekanan</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pra-konsolidasi</a:t>
            </a:r>
            <a:r>
              <a:rPr lang="en-NZ" sz="2000" b="1" dirty="0" smtClean="0">
                <a:solidFill>
                  <a:srgbClr val="008000"/>
                </a:solidFill>
                <a:latin typeface="Arial" pitchFamily="34" charset="0"/>
                <a:cs typeface="Arial" pitchFamily="34" charset="0"/>
              </a:rPr>
              <a:t/>
            </a:r>
            <a:br>
              <a:rPr lang="en-NZ" sz="2000" b="1" dirty="0" smtClean="0">
                <a:solidFill>
                  <a:srgbClr val="008000"/>
                </a:solidFill>
                <a:latin typeface="Arial" pitchFamily="34" charset="0"/>
                <a:cs typeface="Arial" pitchFamily="34" charset="0"/>
              </a:rPr>
            </a:br>
            <a:r>
              <a:rPr lang="en-NZ" sz="2000" b="1" dirty="0" smtClean="0">
                <a:solidFill>
                  <a:srgbClr val="008000"/>
                </a:solidFill>
                <a:latin typeface="Arial" pitchFamily="34" charset="0"/>
                <a:cs typeface="Arial" pitchFamily="34" charset="0"/>
              </a:rPr>
              <a:t/>
            </a:r>
            <a:br>
              <a:rPr lang="en-NZ" sz="2000" b="1" dirty="0" smtClean="0">
                <a:solidFill>
                  <a:srgbClr val="008000"/>
                </a:solidFill>
                <a:latin typeface="Arial" pitchFamily="34" charset="0"/>
                <a:cs typeface="Arial" pitchFamily="34" charset="0"/>
              </a:rPr>
            </a:br>
            <a:r>
              <a:rPr lang="en-NZ" sz="2000" b="1" dirty="0" smtClean="0">
                <a:solidFill>
                  <a:srgbClr val="008000"/>
                </a:solidFill>
                <a:latin typeface="Arial" pitchFamily="34" charset="0"/>
                <a:cs typeface="Arial" pitchFamily="34" charset="0"/>
              </a:rPr>
              <a:t>(b) </a:t>
            </a:r>
            <a:r>
              <a:rPr lang="en-NZ" sz="2000" b="1" dirty="0" err="1" smtClean="0">
                <a:solidFill>
                  <a:srgbClr val="008000"/>
                </a:solidFill>
                <a:latin typeface="Arial" pitchFamily="34" charset="0"/>
                <a:cs typeface="Arial" pitchFamily="34" charset="0"/>
              </a:rPr>
              <a:t>Grafik</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dengan</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memakai</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skala</a:t>
            </a:r>
            <a:r>
              <a:rPr lang="en-NZ" sz="2000" b="1" dirty="0" smtClean="0">
                <a:solidFill>
                  <a:srgbClr val="008000"/>
                </a:solidFill>
                <a:latin typeface="Arial" pitchFamily="34" charset="0"/>
                <a:cs typeface="Arial" pitchFamily="34" charset="0"/>
              </a:rPr>
              <a:t> linear </a:t>
            </a:r>
            <a:r>
              <a:rPr lang="en-NZ" sz="2000" b="1" dirty="0" err="1" smtClean="0">
                <a:solidFill>
                  <a:srgbClr val="008000"/>
                </a:solidFill>
                <a:latin typeface="Arial" pitchFamily="34" charset="0"/>
                <a:cs typeface="Arial" pitchFamily="34" charset="0"/>
              </a:rPr>
              <a:t>memberi</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gambar</a:t>
            </a:r>
            <a:r>
              <a:rPr lang="en-NZ" sz="2000" b="1" dirty="0" smtClean="0">
                <a:solidFill>
                  <a:srgbClr val="008000"/>
                </a:solidFill>
                <a:latin typeface="Arial" pitchFamily="34" charset="0"/>
                <a:cs typeface="Arial" pitchFamily="34" charset="0"/>
              </a:rPr>
              <a:t> yang </a:t>
            </a:r>
            <a:r>
              <a:rPr lang="en-NZ" sz="2000" b="1" dirty="0" err="1" smtClean="0">
                <a:solidFill>
                  <a:srgbClr val="008000"/>
                </a:solidFill>
                <a:latin typeface="Arial" pitchFamily="34" charset="0"/>
                <a:cs typeface="Arial" pitchFamily="34" charset="0"/>
              </a:rPr>
              <a:t>berbeda</a:t>
            </a:r>
            <a:r>
              <a:rPr lang="en-NZ" sz="2000" b="1" dirty="0" smtClean="0">
                <a:solidFill>
                  <a:srgbClr val="008000"/>
                </a:solidFill>
                <a:latin typeface="Arial" pitchFamily="34" charset="0"/>
                <a:cs typeface="Arial" pitchFamily="34" charset="0"/>
              </a:rPr>
              <a:t>:</a:t>
            </a:r>
            <a:br>
              <a:rPr lang="en-NZ" sz="2000" b="1" dirty="0" smtClean="0">
                <a:solidFill>
                  <a:srgbClr val="008000"/>
                </a:solidFill>
                <a:latin typeface="Arial" pitchFamily="34" charset="0"/>
                <a:cs typeface="Arial" pitchFamily="34" charset="0"/>
              </a:rPr>
            </a:br>
            <a:r>
              <a:rPr lang="en-NZ" sz="2000" b="1" dirty="0" smtClean="0">
                <a:solidFill>
                  <a:srgbClr val="008000"/>
                </a:solidFill>
                <a:latin typeface="Arial" pitchFamily="34" charset="0"/>
                <a:cs typeface="Arial" pitchFamily="34" charset="0"/>
              </a:rPr>
              <a:t>   –  </a:t>
            </a:r>
            <a:r>
              <a:rPr lang="en-NZ" sz="2000" b="1" dirty="0" err="1" smtClean="0">
                <a:solidFill>
                  <a:srgbClr val="008000"/>
                </a:solidFill>
                <a:latin typeface="Arial" pitchFamily="34" charset="0"/>
                <a:cs typeface="Arial" pitchFamily="34" charset="0"/>
              </a:rPr>
              <a:t>hanya</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Contoh</a:t>
            </a:r>
            <a:r>
              <a:rPr lang="en-NZ" sz="2000" b="1" dirty="0" smtClean="0">
                <a:solidFill>
                  <a:srgbClr val="008000"/>
                </a:solidFill>
                <a:latin typeface="Arial" pitchFamily="34" charset="0"/>
                <a:cs typeface="Arial" pitchFamily="34" charset="0"/>
              </a:rPr>
              <a:t> 4 yang </a:t>
            </a:r>
            <a:r>
              <a:rPr lang="en-NZ" sz="2000" b="1" dirty="0" err="1" smtClean="0">
                <a:solidFill>
                  <a:srgbClr val="008000"/>
                </a:solidFill>
                <a:latin typeface="Arial" pitchFamily="34" charset="0"/>
                <a:cs typeface="Arial" pitchFamily="34" charset="0"/>
              </a:rPr>
              <a:t>mempunyai</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tegangan</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lelah</a:t>
            </a:r>
            <a:r>
              <a:rPr lang="en-NZ" sz="2000" b="1" dirty="0" smtClean="0">
                <a:solidFill>
                  <a:srgbClr val="008000"/>
                </a:solidFill>
                <a:latin typeface="Arial" pitchFamily="34" charset="0"/>
                <a:cs typeface="Arial" pitchFamily="34" charset="0"/>
              </a:rPr>
              <a:t> (yield pressure)   </a:t>
            </a:r>
            <a:endParaRPr lang="en-NZ" sz="2000" b="1" dirty="0">
              <a:solidFill>
                <a:srgbClr val="008000"/>
              </a:solidFill>
              <a:latin typeface="Arial" pitchFamily="34" charset="0"/>
              <a:cs typeface="Arial" pitchFamily="34" charset="0"/>
            </a:endParaRPr>
          </a:p>
        </p:txBody>
      </p:sp>
      <p:pic>
        <p:nvPicPr>
          <p:cNvPr id="3" name="Picture 2" descr="Figure 9 PP.wmf"/>
          <p:cNvPicPr>
            <a:picLocks noChangeAspect="1"/>
          </p:cNvPicPr>
          <p:nvPr/>
        </p:nvPicPr>
        <p:blipFill>
          <a:blip r:embed="rId2" cstate="print"/>
          <a:srcRect l="-1608" t="-2695" r="-1299" b="-5602"/>
          <a:stretch>
            <a:fillRect/>
          </a:stretch>
        </p:blipFill>
        <p:spPr>
          <a:xfrm>
            <a:off x="0" y="-24"/>
            <a:ext cx="9144000" cy="4143404"/>
          </a:xfrm>
          <a:prstGeom prst="rect">
            <a:avLst/>
          </a:prstGeom>
          <a:solidFill>
            <a:schemeClr val="accent4">
              <a:lumMod val="20000"/>
              <a:lumOff val="80000"/>
            </a:schemeClr>
          </a:solidFill>
          <a:ln w="28575">
            <a:solidFill>
              <a:srgbClr val="C0000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rgbClr val="FFFF99">
              <a:alpha val="61961"/>
            </a:srgbClr>
          </a:solidFill>
          <a:ln w="28575">
            <a:solidFill>
              <a:srgbClr val="C00000"/>
            </a:solidFill>
          </a:ln>
        </p:spPr>
        <p:txBody>
          <a:bodyPr>
            <a:normAutofit/>
          </a:bodyPr>
          <a:lstStyle/>
          <a:p>
            <a:r>
              <a:rPr lang="en-NZ" sz="2400" b="1" dirty="0" smtClean="0">
                <a:solidFill>
                  <a:srgbClr val="C00000"/>
                </a:solidFill>
                <a:latin typeface="Arial" pitchFamily="34" charset="0"/>
                <a:cs typeface="Arial" pitchFamily="34" charset="0"/>
              </a:rPr>
              <a:t>TANAH RESIDU, TANAH ENDAPAN DAN PERKEMBANGAN ILMU MEKANIKA TANAH</a:t>
            </a:r>
            <a:r>
              <a:rPr lang="en-NZ" sz="2000" b="1" dirty="0" smtClean="0">
                <a:solidFill>
                  <a:srgbClr val="C00000"/>
                </a:solidFill>
                <a:latin typeface="Arial" pitchFamily="34" charset="0"/>
                <a:cs typeface="Arial" pitchFamily="34" charset="0"/>
              </a:rPr>
              <a:t/>
            </a:r>
            <a:br>
              <a:rPr lang="en-NZ" sz="2000" b="1" dirty="0" smtClean="0">
                <a:solidFill>
                  <a:srgbClr val="C00000"/>
                </a:solidFill>
                <a:latin typeface="Arial" pitchFamily="34" charset="0"/>
                <a:cs typeface="Arial" pitchFamily="34" charset="0"/>
              </a:rPr>
            </a:br>
            <a:r>
              <a:rPr lang="en-NZ" sz="2000" b="1" dirty="0" smtClean="0">
                <a:solidFill>
                  <a:srgbClr val="C00000"/>
                </a:solidFill>
                <a:latin typeface="Arial" pitchFamily="34" charset="0"/>
                <a:cs typeface="Arial" pitchFamily="34" charset="0"/>
              </a:rPr>
              <a:t/>
            </a:r>
            <a:br>
              <a:rPr lang="en-NZ" sz="2000" b="1" dirty="0" smtClean="0">
                <a:solidFill>
                  <a:srgbClr val="C00000"/>
                </a:solidFill>
                <a:latin typeface="Arial" pitchFamily="34" charset="0"/>
                <a:cs typeface="Arial" pitchFamily="34" charset="0"/>
              </a:rPr>
            </a:br>
            <a:r>
              <a:rPr lang="id-ID" sz="2400" b="1" dirty="0" smtClean="0">
                <a:solidFill>
                  <a:srgbClr val="002060"/>
                </a:solidFill>
                <a:latin typeface="Arial" pitchFamily="34" charset="0"/>
                <a:cs typeface="Arial" pitchFamily="34" charset="0"/>
              </a:rPr>
              <a:t>Ilmu mekanika tanah berkembang di negeri Inggeris, Eropa Utara, dan Amerika Utara, berdasarkan penelitian yang dilakukan pada tanah yang terdapat di negeri</a:t>
            </a:r>
            <a:r>
              <a:rPr lang="en-NZ" sz="2400" b="1" dirty="0" smtClean="0">
                <a:solidFill>
                  <a:srgbClr val="002060"/>
                </a:solidFill>
                <a:latin typeface="Arial" pitchFamily="34" charset="0"/>
                <a:cs typeface="Arial" pitchFamily="34" charset="0"/>
              </a:rPr>
              <a:t>-</a:t>
            </a:r>
            <a:r>
              <a:rPr lang="en-NZ" sz="2400" b="1" dirty="0" err="1" smtClean="0">
                <a:solidFill>
                  <a:srgbClr val="002060"/>
                </a:solidFill>
                <a:latin typeface="Arial" pitchFamily="34" charset="0"/>
                <a:cs typeface="Arial" pitchFamily="34" charset="0"/>
              </a:rPr>
              <a:t>negeri</a:t>
            </a:r>
            <a:r>
              <a:rPr lang="en-NZ" sz="2400" b="1" dirty="0" smtClean="0">
                <a:solidFill>
                  <a:srgbClr val="002060"/>
                </a:solidFill>
                <a:latin typeface="Arial" pitchFamily="34" charset="0"/>
                <a:cs typeface="Arial" pitchFamily="34" charset="0"/>
              </a:rPr>
              <a:t> </a:t>
            </a:r>
            <a:r>
              <a:rPr lang="en-NZ" sz="2400" b="1" dirty="0" err="1" smtClean="0">
                <a:solidFill>
                  <a:srgbClr val="002060"/>
                </a:solidFill>
                <a:latin typeface="Arial" pitchFamily="34" charset="0"/>
                <a:cs typeface="Arial" pitchFamily="34" charset="0"/>
              </a:rPr>
              <a:t>itu</a:t>
            </a:r>
            <a:r>
              <a:rPr lang="id-ID" sz="2400" b="1" dirty="0" smtClean="0">
                <a:solidFill>
                  <a:srgbClr val="002060"/>
                </a:solidFill>
                <a:latin typeface="Arial" pitchFamily="34" charset="0"/>
                <a:cs typeface="Arial" pitchFamily="34" charset="0"/>
              </a:rPr>
              <a:t>, yaitu tanah endapan.</a:t>
            </a:r>
            <a:br>
              <a:rPr lang="id-ID" sz="2400" b="1" dirty="0" smtClean="0">
                <a:solidFill>
                  <a:srgbClr val="002060"/>
                </a:solidFill>
                <a:latin typeface="Arial" pitchFamily="34" charset="0"/>
                <a:cs typeface="Arial" pitchFamily="34" charset="0"/>
              </a:rPr>
            </a:br>
            <a:r>
              <a:rPr lang="en-NZ" sz="2400" b="1" dirty="0" smtClean="0">
                <a:solidFill>
                  <a:srgbClr val="002060"/>
                </a:solidFill>
                <a:latin typeface="Arial" pitchFamily="34" charset="0"/>
                <a:cs typeface="Arial" pitchFamily="34" charset="0"/>
              </a:rPr>
              <a:t/>
            </a:r>
            <a:br>
              <a:rPr lang="en-NZ" sz="2400" b="1" dirty="0" smtClean="0">
                <a:solidFill>
                  <a:srgbClr val="002060"/>
                </a:solidFill>
                <a:latin typeface="Arial" pitchFamily="34" charset="0"/>
                <a:cs typeface="Arial" pitchFamily="34" charset="0"/>
              </a:rPr>
            </a:br>
            <a:r>
              <a:rPr lang="id-ID" sz="2400" b="1" dirty="0" smtClean="0">
                <a:solidFill>
                  <a:srgbClr val="990099"/>
                </a:solidFill>
                <a:latin typeface="Arial" pitchFamily="34" charset="0"/>
                <a:cs typeface="Arial" pitchFamily="34" charset="0"/>
              </a:rPr>
              <a:t>Di negeri Indonesia, dan negeri-negeri tropis lain, lebih sering terdapat tanah residu daripada tanah endapan.</a:t>
            </a:r>
            <a:br>
              <a:rPr lang="id-ID" sz="2400" b="1" dirty="0" smtClean="0">
                <a:solidFill>
                  <a:srgbClr val="990099"/>
                </a:solidFill>
                <a:latin typeface="Arial" pitchFamily="34" charset="0"/>
                <a:cs typeface="Arial" pitchFamily="34" charset="0"/>
              </a:rPr>
            </a:br>
            <a:r>
              <a:rPr lang="en-NZ" sz="2400" b="1" dirty="0" smtClean="0">
                <a:solidFill>
                  <a:srgbClr val="002060"/>
                </a:solidFill>
                <a:latin typeface="Arial" pitchFamily="34" charset="0"/>
                <a:cs typeface="Arial" pitchFamily="34" charset="0"/>
              </a:rPr>
              <a:t/>
            </a:r>
            <a:br>
              <a:rPr lang="en-NZ" sz="2400" b="1" dirty="0" smtClean="0">
                <a:solidFill>
                  <a:srgbClr val="002060"/>
                </a:solidFill>
                <a:latin typeface="Arial" pitchFamily="34" charset="0"/>
                <a:cs typeface="Arial" pitchFamily="34" charset="0"/>
              </a:rPr>
            </a:br>
            <a:r>
              <a:rPr lang="id-ID" sz="2400" b="1" dirty="0" smtClean="0">
                <a:solidFill>
                  <a:schemeClr val="accent2">
                    <a:lumMod val="50000"/>
                  </a:schemeClr>
                </a:solidFill>
                <a:latin typeface="Arial" pitchFamily="34" charset="0"/>
                <a:cs typeface="Arial" pitchFamily="34" charset="0"/>
              </a:rPr>
              <a:t>Kuliah di universitas dan buku mekanika tanah yang ada  jarang menjebutkan tanah residu, ataupun memberi </a:t>
            </a:r>
            <a:r>
              <a:rPr lang="en-NZ" sz="2400" b="1" dirty="0" smtClean="0">
                <a:solidFill>
                  <a:schemeClr val="accent2">
                    <a:lumMod val="50000"/>
                  </a:schemeClr>
                </a:solidFill>
                <a:latin typeface="Arial" pitchFamily="34" charset="0"/>
                <a:cs typeface="Arial" pitchFamily="34" charset="0"/>
              </a:rPr>
              <a:t> </a:t>
            </a:r>
            <a:r>
              <a:rPr lang="en-NZ" sz="2400" b="1" dirty="0" err="1" smtClean="0">
                <a:solidFill>
                  <a:schemeClr val="accent2">
                    <a:lumMod val="50000"/>
                  </a:schemeClr>
                </a:solidFill>
                <a:latin typeface="Arial" pitchFamily="34" charset="0"/>
                <a:cs typeface="Arial" pitchFamily="34" charset="0"/>
              </a:rPr>
              <a:t>penjelasan</a:t>
            </a:r>
            <a:r>
              <a:rPr lang="id-ID" sz="2400" b="1" dirty="0" smtClean="0">
                <a:solidFill>
                  <a:schemeClr val="accent2">
                    <a:lumMod val="50000"/>
                  </a:schemeClr>
                </a:solidFill>
                <a:latin typeface="Arial" pitchFamily="34" charset="0"/>
                <a:cs typeface="Arial" pitchFamily="34" charset="0"/>
              </a:rPr>
              <a:t> tentang perilakunya</a:t>
            </a:r>
            <a:r>
              <a:rPr lang="id-ID" sz="2400" b="1" dirty="0" smtClean="0">
                <a:solidFill>
                  <a:srgbClr val="002060"/>
                </a:solidFill>
                <a:latin typeface="Arial" pitchFamily="34" charset="0"/>
                <a:cs typeface="Arial" pitchFamily="34" charset="0"/>
              </a:rPr>
              <a:t>. </a:t>
            </a:r>
            <a:br>
              <a:rPr lang="id-ID" sz="2400" b="1" dirty="0" smtClean="0">
                <a:solidFill>
                  <a:srgbClr val="002060"/>
                </a:solidFill>
                <a:latin typeface="Arial" pitchFamily="34" charset="0"/>
                <a:cs typeface="Arial" pitchFamily="34" charset="0"/>
              </a:rPr>
            </a:br>
            <a:r>
              <a:rPr lang="en-NZ" sz="2400" b="1" dirty="0" smtClean="0">
                <a:solidFill>
                  <a:srgbClr val="002060"/>
                </a:solidFill>
                <a:latin typeface="Arial" pitchFamily="34" charset="0"/>
                <a:cs typeface="Arial" pitchFamily="34" charset="0"/>
              </a:rPr>
              <a:t/>
            </a:r>
            <a:br>
              <a:rPr lang="en-NZ" sz="2400" b="1" dirty="0" smtClean="0">
                <a:solidFill>
                  <a:srgbClr val="002060"/>
                </a:solidFill>
                <a:latin typeface="Arial" pitchFamily="34" charset="0"/>
                <a:cs typeface="Arial" pitchFamily="34" charset="0"/>
              </a:rPr>
            </a:br>
            <a:r>
              <a:rPr lang="id-ID" sz="2400" b="1" dirty="0" smtClean="0">
                <a:solidFill>
                  <a:srgbClr val="FF0000"/>
                </a:solidFill>
                <a:latin typeface="Arial" pitchFamily="34" charset="0"/>
                <a:cs typeface="Arial" pitchFamily="34" charset="0"/>
              </a:rPr>
              <a:t>Ini mungkin tidak menjadi soal seandainya perilakunya tanah residu sama dengan tanah endapan. Halnya tidak selalu demikian</a:t>
            </a:r>
            <a:r>
              <a:rPr lang="en-GB" sz="2400" dirty="0" smtClean="0">
                <a:solidFill>
                  <a:srgbClr val="FF0000"/>
                </a:solidFill>
              </a:rPr>
              <a:t>..</a:t>
            </a:r>
            <a:endParaRPr lang="en-NZ" sz="24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989018"/>
            <a:ext cx="3571900" cy="4440246"/>
          </a:xfrm>
          <a:solidFill>
            <a:schemeClr val="bg1"/>
          </a:solidFill>
          <a:ln w="19050">
            <a:solidFill>
              <a:srgbClr val="C00000"/>
            </a:solidFill>
          </a:ln>
        </p:spPr>
        <p:txBody>
          <a:bodyPr>
            <a:normAutofit fontScale="90000"/>
          </a:bodyPr>
          <a:lstStyle/>
          <a:p>
            <a:pPr algn="l"/>
            <a:r>
              <a:rPr lang="id-ID" sz="2000" b="1" dirty="0" smtClean="0">
                <a:solidFill>
                  <a:srgbClr val="C00000"/>
                </a:solidFill>
                <a:latin typeface="Arial" pitchFamily="34" charset="0"/>
                <a:cs typeface="Arial" pitchFamily="34" charset="0"/>
              </a:rPr>
              <a:t>Hasil uji oedometer pada tanah residu (Piedmont formation di Amerika Serikat)</a:t>
            </a:r>
            <a:r>
              <a:rPr lang="id-ID" sz="2000" b="1" dirty="0" smtClean="0">
                <a:solidFill>
                  <a:srgbClr val="008000"/>
                </a:solidFill>
                <a:latin typeface="Arial" pitchFamily="34" charset="0"/>
                <a:cs typeface="Arial" pitchFamily="34" charset="0"/>
              </a:rPr>
              <a:t/>
            </a:r>
            <a:br>
              <a:rPr lang="id-ID" sz="2000" b="1" dirty="0" smtClean="0">
                <a:solidFill>
                  <a:srgbClr val="008000"/>
                </a:solidFill>
                <a:latin typeface="Arial" pitchFamily="34" charset="0"/>
                <a:cs typeface="Arial" pitchFamily="34" charset="0"/>
              </a:rPr>
            </a:br>
            <a:r>
              <a:rPr lang="id-ID" sz="2000" b="1" dirty="0" smtClean="0">
                <a:solidFill>
                  <a:srgbClr val="008000"/>
                </a:solidFill>
                <a:latin typeface="Arial" pitchFamily="34" charset="0"/>
                <a:cs typeface="Arial" pitchFamily="34" charset="0"/>
              </a:rPr>
              <a:t/>
            </a:r>
            <a:br>
              <a:rPr lang="id-ID" sz="2000" b="1" dirty="0" smtClean="0">
                <a:solidFill>
                  <a:srgbClr val="008000"/>
                </a:solidFill>
                <a:latin typeface="Arial" pitchFamily="34" charset="0"/>
                <a:cs typeface="Arial" pitchFamily="34" charset="0"/>
              </a:rPr>
            </a:br>
            <a:r>
              <a:rPr lang="id-ID" sz="2000" b="1" dirty="0" smtClean="0">
                <a:solidFill>
                  <a:srgbClr val="7030A0"/>
                </a:solidFill>
                <a:latin typeface="Arial" pitchFamily="34" charset="0"/>
                <a:cs typeface="Arial" pitchFamily="34" charset="0"/>
              </a:rPr>
              <a:t>Jelas dari grafik dengan memakai skala linear bahwa nilai OCR yang ditentukan dari grafik dengan memakai skala logaritmis adalah keliru</a:t>
            </a:r>
            <a:r>
              <a:rPr lang="id-ID" sz="2000" b="1" dirty="0" smtClean="0">
                <a:solidFill>
                  <a:srgbClr val="008000"/>
                </a:solidFill>
                <a:latin typeface="Arial" pitchFamily="34" charset="0"/>
                <a:cs typeface="Arial" pitchFamily="34" charset="0"/>
              </a:rPr>
              <a:t/>
            </a:r>
            <a:br>
              <a:rPr lang="id-ID" sz="2000" b="1" dirty="0" smtClean="0">
                <a:solidFill>
                  <a:srgbClr val="008000"/>
                </a:solidFill>
                <a:latin typeface="Arial" pitchFamily="34" charset="0"/>
                <a:cs typeface="Arial" pitchFamily="34" charset="0"/>
              </a:rPr>
            </a:br>
            <a:r>
              <a:rPr lang="id-ID" sz="2000" b="1" dirty="0" smtClean="0">
                <a:solidFill>
                  <a:srgbClr val="008000"/>
                </a:solidFill>
                <a:latin typeface="Arial" pitchFamily="34" charset="0"/>
                <a:cs typeface="Arial" pitchFamily="34" charset="0"/>
              </a:rPr>
              <a:t/>
            </a:r>
            <a:br>
              <a:rPr lang="id-ID" sz="2000" b="1" dirty="0" smtClean="0">
                <a:solidFill>
                  <a:srgbClr val="008000"/>
                </a:solidFill>
                <a:latin typeface="Arial" pitchFamily="34" charset="0"/>
                <a:cs typeface="Arial" pitchFamily="34" charset="0"/>
              </a:rPr>
            </a:br>
            <a:r>
              <a:rPr lang="id-ID" sz="2000" b="1" dirty="0" smtClean="0">
                <a:solidFill>
                  <a:srgbClr val="008000"/>
                </a:solidFill>
                <a:latin typeface="Arial" pitchFamily="34" charset="0"/>
                <a:cs typeface="Arial" pitchFamily="34" charset="0"/>
              </a:rPr>
              <a:t>Pada tanah Piedmont ini, tidak ada sama sekali tegangan pra-konsolidasi, atau te</a:t>
            </a:r>
            <a:r>
              <a:rPr lang="en-US" sz="2000" b="1" dirty="0" smtClean="0">
                <a:solidFill>
                  <a:srgbClr val="008000"/>
                </a:solidFill>
                <a:latin typeface="Arial" pitchFamily="34" charset="0"/>
                <a:cs typeface="Arial" pitchFamily="34" charset="0"/>
              </a:rPr>
              <a:t>g</a:t>
            </a:r>
            <a:r>
              <a:rPr lang="id-ID" sz="2000" b="1" dirty="0" smtClean="0">
                <a:solidFill>
                  <a:srgbClr val="008000"/>
                </a:solidFill>
                <a:latin typeface="Arial" pitchFamily="34" charset="0"/>
                <a:cs typeface="Arial" pitchFamily="34" charset="0"/>
              </a:rPr>
              <a:t>angan lelah (yield stress) </a:t>
            </a:r>
            <a:endParaRPr lang="id-ID" sz="2000" b="1" dirty="0">
              <a:solidFill>
                <a:srgbClr val="008000"/>
              </a:solidFill>
              <a:latin typeface="Arial" pitchFamily="34" charset="0"/>
              <a:cs typeface="Arial" pitchFamily="34" charset="0"/>
            </a:endParaRPr>
          </a:p>
        </p:txBody>
      </p:sp>
      <p:pic>
        <p:nvPicPr>
          <p:cNvPr id="3" name="Picture 2" descr="Figure 10 PP.wmf"/>
          <p:cNvPicPr>
            <a:picLocks noChangeAspect="1"/>
          </p:cNvPicPr>
          <p:nvPr/>
        </p:nvPicPr>
        <p:blipFill>
          <a:blip r:embed="rId2" cstate="print"/>
          <a:srcRect l="-3768" t="-2174" r="-3580" b="-2174"/>
          <a:stretch>
            <a:fillRect/>
          </a:stretch>
        </p:blipFill>
        <p:spPr>
          <a:xfrm>
            <a:off x="4071934" y="0"/>
            <a:ext cx="5072098" cy="6858000"/>
          </a:xfrm>
          <a:prstGeom prst="rect">
            <a:avLst/>
          </a:prstGeom>
          <a:solidFill>
            <a:schemeClr val="accent4">
              <a:lumMod val="20000"/>
              <a:lumOff val="80000"/>
            </a:schemeClr>
          </a:solidFill>
          <a:ln w="19050">
            <a:solidFill>
              <a:srgbClr val="C00000"/>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5436" cy="6083320"/>
          </a:xfrm>
          <a:solidFill>
            <a:schemeClr val="bg1"/>
          </a:solidFill>
          <a:ln w="28575">
            <a:solidFill>
              <a:srgbClr val="C00000"/>
            </a:solidFill>
          </a:ln>
        </p:spPr>
        <p:txBody>
          <a:bodyPr>
            <a:normAutofit/>
          </a:bodyPr>
          <a:lstStyle/>
          <a:p>
            <a:r>
              <a:rPr lang="en-GB" sz="2400" b="1" dirty="0" smtClean="0">
                <a:solidFill>
                  <a:schemeClr val="accent4">
                    <a:lumMod val="75000"/>
                  </a:schemeClr>
                </a:solidFill>
              </a:rPr>
              <a:t>Professor </a:t>
            </a:r>
            <a:r>
              <a:rPr lang="en-GB" sz="2400" b="1" dirty="0" err="1" smtClean="0">
                <a:solidFill>
                  <a:schemeClr val="accent4">
                    <a:lumMod val="75000"/>
                  </a:schemeClr>
                </a:solidFill>
              </a:rPr>
              <a:t>Nilmar</a:t>
            </a:r>
            <a:r>
              <a:rPr lang="en-GB" sz="2400" b="1" dirty="0" smtClean="0">
                <a:solidFill>
                  <a:schemeClr val="accent4">
                    <a:lumMod val="75000"/>
                  </a:schemeClr>
                </a:solidFill>
              </a:rPr>
              <a:t> </a:t>
            </a:r>
            <a:r>
              <a:rPr lang="en-GB" sz="2400" b="1" dirty="0" err="1" smtClean="0">
                <a:solidFill>
                  <a:schemeClr val="accent4">
                    <a:lumMod val="75000"/>
                  </a:schemeClr>
                </a:solidFill>
              </a:rPr>
              <a:t>Janbu</a:t>
            </a:r>
            <a:r>
              <a:rPr lang="en-GB" sz="2400" b="1" dirty="0" smtClean="0">
                <a:solidFill>
                  <a:schemeClr val="accent4">
                    <a:lumMod val="75000"/>
                  </a:schemeClr>
                </a:solidFill>
              </a:rPr>
              <a:t> (Norway):</a:t>
            </a:r>
            <a:r>
              <a:rPr lang="en-GB" sz="2400" b="1" dirty="0" smtClean="0">
                <a:solidFill>
                  <a:srgbClr val="C00000"/>
                </a:solidFill>
              </a:rPr>
              <a:t/>
            </a:r>
            <a:br>
              <a:rPr lang="en-GB" sz="2400" b="1" dirty="0" smtClean="0">
                <a:solidFill>
                  <a:srgbClr val="C00000"/>
                </a:solidFill>
              </a:rPr>
            </a:br>
            <a:r>
              <a:rPr lang="en-GB" sz="2400" b="1" dirty="0" smtClean="0">
                <a:solidFill>
                  <a:srgbClr val="C00000"/>
                </a:solidFill>
              </a:rPr>
              <a:t> </a:t>
            </a:r>
            <a:br>
              <a:rPr lang="en-GB" sz="2400" b="1" dirty="0" smtClean="0">
                <a:solidFill>
                  <a:srgbClr val="C00000"/>
                </a:solidFill>
              </a:rPr>
            </a:br>
            <a:r>
              <a:rPr lang="id-ID" sz="2400" b="1" i="1" dirty="0" smtClean="0">
                <a:solidFill>
                  <a:srgbClr val="C00000"/>
                </a:solidFill>
              </a:rPr>
              <a:t>“...saya tak habis pikir mengapa profesi geoteknik sedunia masih menggunakan grafik e-log(p) itu yang tidak ganjil, dan memakai parameter C</a:t>
            </a:r>
            <a:r>
              <a:rPr lang="id-ID" sz="2400" b="1" i="1" baseline="-25000" dirty="0" smtClean="0">
                <a:solidFill>
                  <a:srgbClr val="C00000"/>
                </a:solidFill>
              </a:rPr>
              <a:t>c</a:t>
            </a:r>
            <a:r>
              <a:rPr lang="id-ID" sz="2400" b="1" i="1" dirty="0" smtClean="0">
                <a:solidFill>
                  <a:srgbClr val="C00000"/>
                </a:solidFill>
              </a:rPr>
              <a:t> yang tidak lengkap atau berguna, yang nilainya ditentukan pada garis yang dibuat diluar data-data hasil pengukuran...” </a:t>
            </a:r>
            <a:r>
              <a:rPr lang="en-GB" sz="2400" b="1" i="1" dirty="0" smtClean="0">
                <a:solidFill>
                  <a:srgbClr val="C00000"/>
                </a:solidFill>
              </a:rPr>
              <a:t/>
            </a:r>
            <a:br>
              <a:rPr lang="en-GB" sz="2400" b="1" i="1" dirty="0" smtClean="0">
                <a:solidFill>
                  <a:srgbClr val="C00000"/>
                </a:solidFill>
              </a:rPr>
            </a:br>
            <a:r>
              <a:rPr lang="en-GB" sz="2400" b="1" i="1" dirty="0" smtClean="0">
                <a:solidFill>
                  <a:srgbClr val="C00000"/>
                </a:solidFill>
              </a:rPr>
              <a:t> </a:t>
            </a:r>
            <a:br>
              <a:rPr lang="en-GB" sz="2400" b="1" i="1" dirty="0" smtClean="0">
                <a:solidFill>
                  <a:srgbClr val="C00000"/>
                </a:solidFill>
              </a:rPr>
            </a:br>
            <a:r>
              <a:rPr lang="en-NZ" sz="2000" b="1" dirty="0" smtClean="0">
                <a:solidFill>
                  <a:srgbClr val="008000"/>
                </a:solidFill>
                <a:latin typeface="Arial" pitchFamily="34" charset="0"/>
                <a:cs typeface="Arial" pitchFamily="34" charset="0"/>
              </a:rPr>
              <a:t>( “--- </a:t>
            </a:r>
            <a:r>
              <a:rPr lang="en-NZ" sz="2000" b="1" i="1" dirty="0" smtClean="0">
                <a:solidFill>
                  <a:srgbClr val="008000"/>
                </a:solidFill>
                <a:latin typeface="Arial" pitchFamily="34" charset="0"/>
                <a:cs typeface="Arial" pitchFamily="34" charset="0"/>
              </a:rPr>
              <a:t>it remains a mystery why the international profession still uses the awkward e-</a:t>
            </a:r>
            <a:r>
              <a:rPr lang="en-NZ" sz="2000" b="1" i="1" dirty="0" err="1" smtClean="0">
                <a:solidFill>
                  <a:srgbClr val="008000"/>
                </a:solidFill>
                <a:latin typeface="Arial" pitchFamily="34" charset="0"/>
                <a:cs typeface="Arial" pitchFamily="34" charset="0"/>
              </a:rPr>
              <a:t>logp</a:t>
            </a:r>
            <a:r>
              <a:rPr lang="en-NZ" sz="2000" b="1" i="1" dirty="0" smtClean="0">
                <a:solidFill>
                  <a:srgbClr val="008000"/>
                </a:solidFill>
                <a:latin typeface="Arial" pitchFamily="34" charset="0"/>
                <a:cs typeface="Arial" pitchFamily="34" charset="0"/>
              </a:rPr>
              <a:t> plots, and the incomplete and useless coefficient Cc which is not even determined from the measured data, but from a constructed line outside the measurements</a:t>
            </a:r>
            <a:r>
              <a:rPr lang="en-NZ" sz="2000" b="1" dirty="0" smtClean="0">
                <a:solidFill>
                  <a:srgbClr val="008000"/>
                </a:solidFill>
                <a:latin typeface="Arial" pitchFamily="34" charset="0"/>
                <a:cs typeface="Arial" pitchFamily="34" charset="0"/>
              </a:rPr>
              <a:t> ---”)</a:t>
            </a:r>
            <a:r>
              <a:rPr lang="en-NZ" dirty="0" smtClean="0"/>
              <a:t/>
            </a:r>
            <a:br>
              <a:rPr lang="en-NZ" dirty="0" smtClean="0"/>
            </a:br>
            <a:r>
              <a:rPr lang="en-GB" dirty="0" smtClean="0"/>
              <a:t> </a:t>
            </a:r>
            <a:r>
              <a:rPr lang="en-NZ" dirty="0" smtClean="0"/>
              <a:t/>
            </a:r>
            <a:br>
              <a:rPr lang="en-NZ" dirty="0" smtClean="0"/>
            </a:br>
            <a:r>
              <a:rPr lang="id-ID" sz="2000" b="1" dirty="0" smtClean="0">
                <a:solidFill>
                  <a:schemeClr val="accent2">
                    <a:lumMod val="75000"/>
                  </a:schemeClr>
                </a:solidFill>
                <a:latin typeface="Arial" pitchFamily="34" charset="0"/>
                <a:cs typeface="Arial" pitchFamily="34" charset="0"/>
              </a:rPr>
              <a:t>Pandangan ini sangat penting bagi tanah endapan. Bahkan, lebih penting lagi bagi tanah residu. </a:t>
            </a:r>
            <a:endParaRPr lang="id-ID" b="1" dirty="0">
              <a:solidFill>
                <a:schemeClr val="accent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 4.2 PP.wmf"/>
          <p:cNvPicPr>
            <a:picLocks noChangeAspect="1"/>
          </p:cNvPicPr>
          <p:nvPr/>
        </p:nvPicPr>
        <p:blipFill>
          <a:blip r:embed="rId2" cstate="print"/>
          <a:srcRect l="-1382" t="-2682" r="-1382" b="-2682"/>
          <a:stretch>
            <a:fillRect/>
          </a:stretch>
        </p:blipFill>
        <p:spPr>
          <a:xfrm>
            <a:off x="0" y="0"/>
            <a:ext cx="9144000" cy="5456903"/>
          </a:xfrm>
          <a:prstGeom prst="rect">
            <a:avLst/>
          </a:prstGeom>
          <a:solidFill>
            <a:schemeClr val="accent3">
              <a:lumMod val="20000"/>
              <a:lumOff val="80000"/>
            </a:schemeClr>
          </a:solidFill>
          <a:ln w="28575">
            <a:solidFill>
              <a:srgbClr val="C00000"/>
            </a:solidFill>
          </a:ln>
        </p:spPr>
      </p:pic>
      <p:sp>
        <p:nvSpPr>
          <p:cNvPr id="2" name="Title 1"/>
          <p:cNvSpPr>
            <a:spLocks noGrp="1"/>
          </p:cNvSpPr>
          <p:nvPr>
            <p:ph type="title"/>
          </p:nvPr>
        </p:nvSpPr>
        <p:spPr>
          <a:xfrm>
            <a:off x="642910" y="5940428"/>
            <a:ext cx="7929618" cy="560406"/>
          </a:xfrm>
          <a:solidFill>
            <a:schemeClr val="bg1"/>
          </a:solidFill>
          <a:ln w="19050">
            <a:solidFill>
              <a:srgbClr val="C00000"/>
            </a:solidFill>
          </a:ln>
        </p:spPr>
        <p:txBody>
          <a:bodyPr>
            <a:normAutofit fontScale="90000"/>
          </a:bodyPr>
          <a:lstStyle/>
          <a:p>
            <a:r>
              <a:rPr lang="en-NZ" sz="2000" b="1" dirty="0" smtClean="0">
                <a:solidFill>
                  <a:srgbClr val="C00000"/>
                </a:solidFill>
                <a:latin typeface="Arial" pitchFamily="34" charset="0"/>
                <a:cs typeface="Arial" pitchFamily="34" charset="0"/>
              </a:rPr>
              <a:t>Typical consolidation test result from a heavily over-consolidated clay</a:t>
            </a:r>
            <a:br>
              <a:rPr lang="en-NZ" sz="2000" b="1" dirty="0" smtClean="0">
                <a:solidFill>
                  <a:srgbClr val="C00000"/>
                </a:solidFill>
                <a:latin typeface="Arial" pitchFamily="34" charset="0"/>
                <a:cs typeface="Arial" pitchFamily="34" charset="0"/>
              </a:rPr>
            </a:br>
            <a:r>
              <a:rPr lang="en-NZ" sz="2000" b="1" dirty="0" smtClean="0">
                <a:solidFill>
                  <a:srgbClr val="C00000"/>
                </a:solidFill>
                <a:latin typeface="Arial" pitchFamily="34" charset="0"/>
                <a:cs typeface="Arial" pitchFamily="34" charset="0"/>
              </a:rPr>
              <a:t>- illustrating the uncertainty of the parameters C</a:t>
            </a:r>
            <a:r>
              <a:rPr lang="en-NZ" sz="2000" b="1" baseline="-25000" dirty="0" smtClean="0">
                <a:solidFill>
                  <a:srgbClr val="C00000"/>
                </a:solidFill>
                <a:latin typeface="Arial" pitchFamily="34" charset="0"/>
                <a:cs typeface="Arial" pitchFamily="34" charset="0"/>
              </a:rPr>
              <a:t>c</a:t>
            </a:r>
            <a:r>
              <a:rPr lang="en-NZ" sz="2000" b="1" dirty="0" smtClean="0">
                <a:solidFill>
                  <a:srgbClr val="C00000"/>
                </a:solidFill>
                <a:latin typeface="Arial" pitchFamily="34" charset="0"/>
                <a:cs typeface="Arial" pitchFamily="34" charset="0"/>
              </a:rPr>
              <a:t> and C</a:t>
            </a:r>
            <a:r>
              <a:rPr lang="en-NZ" sz="2000" b="1" baseline="-25000" dirty="0" smtClean="0">
                <a:solidFill>
                  <a:srgbClr val="C00000"/>
                </a:solidFill>
                <a:latin typeface="Arial" pitchFamily="34" charset="0"/>
                <a:cs typeface="Arial" pitchFamily="34" charset="0"/>
              </a:rPr>
              <a:t>s</a:t>
            </a:r>
            <a:endParaRPr lang="en-NZ" sz="2000" b="1" dirty="0">
              <a:solidFill>
                <a:srgbClr val="C00000"/>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4.1 PP.wmf"/>
          <p:cNvPicPr>
            <a:picLocks noChangeAspect="1"/>
          </p:cNvPicPr>
          <p:nvPr/>
        </p:nvPicPr>
        <p:blipFill>
          <a:blip r:embed="rId2" cstate="print"/>
          <a:srcRect l="-5733" t="-2197" r="-5664" b="26189"/>
          <a:stretch>
            <a:fillRect/>
          </a:stretch>
        </p:blipFill>
        <p:spPr>
          <a:xfrm>
            <a:off x="3258636" y="0"/>
            <a:ext cx="5849868" cy="6858000"/>
          </a:xfrm>
          <a:prstGeom prst="rect">
            <a:avLst/>
          </a:prstGeom>
          <a:solidFill>
            <a:schemeClr val="accent1">
              <a:lumMod val="20000"/>
              <a:lumOff val="80000"/>
            </a:schemeClr>
          </a:solidFill>
        </p:spPr>
      </p:pic>
      <p:sp>
        <p:nvSpPr>
          <p:cNvPr id="3" name="Title 2"/>
          <p:cNvSpPr>
            <a:spLocks noGrp="1"/>
          </p:cNvSpPr>
          <p:nvPr>
            <p:ph type="title"/>
          </p:nvPr>
        </p:nvSpPr>
        <p:spPr>
          <a:xfrm>
            <a:off x="107504" y="1412776"/>
            <a:ext cx="2917527" cy="4161631"/>
          </a:xfrm>
          <a:solidFill>
            <a:schemeClr val="accent2">
              <a:lumMod val="20000"/>
              <a:lumOff val="80000"/>
            </a:schemeClr>
          </a:solidFill>
        </p:spPr>
        <p:txBody>
          <a:bodyPr rtlCol="0">
            <a:normAutofit/>
          </a:bodyPr>
          <a:lstStyle/>
          <a:p>
            <a:pPr eaLnBrk="1" fontAlgn="auto" hangingPunct="1">
              <a:spcAft>
                <a:spcPts val="0"/>
              </a:spcAft>
              <a:defRPr/>
            </a:pPr>
            <a:r>
              <a:rPr lang="en-NZ" sz="2000" b="1" dirty="0" smtClean="0">
                <a:solidFill>
                  <a:srgbClr val="C00000"/>
                </a:solidFill>
                <a:latin typeface="Arial" pitchFamily="34" charset="0"/>
                <a:cs typeface="Arial" pitchFamily="34" charset="0"/>
              </a:rPr>
              <a:t>Conventional e-log(p) plots   with the </a:t>
            </a:r>
            <a:r>
              <a:rPr lang="en-NZ" sz="2000" b="1" dirty="0" err="1" smtClean="0">
                <a:solidFill>
                  <a:srgbClr val="C00000"/>
                </a:solidFill>
                <a:latin typeface="Arial" pitchFamily="34" charset="0"/>
                <a:cs typeface="Arial" pitchFamily="34" charset="0"/>
              </a:rPr>
              <a:t>Casagrande</a:t>
            </a:r>
            <a:r>
              <a:rPr lang="en-NZ" sz="2000" b="1" dirty="0" smtClean="0">
                <a:solidFill>
                  <a:srgbClr val="C00000"/>
                </a:solidFill>
                <a:latin typeface="Arial" pitchFamily="34" charset="0"/>
                <a:cs typeface="Arial" pitchFamily="34" charset="0"/>
              </a:rPr>
              <a:t> construction for determining pre-consolidation pressures,</a:t>
            </a:r>
            <a:br>
              <a:rPr lang="en-NZ" sz="2000" b="1" dirty="0" smtClean="0">
                <a:solidFill>
                  <a:srgbClr val="C00000"/>
                </a:solidFill>
                <a:latin typeface="Arial" pitchFamily="34" charset="0"/>
                <a:cs typeface="Arial" pitchFamily="34" charset="0"/>
              </a:rPr>
            </a:br>
            <a:r>
              <a:rPr lang="en-NZ" sz="2000" b="1" dirty="0" smtClean="0">
                <a:solidFill>
                  <a:srgbClr val="C00000"/>
                </a:solidFill>
                <a:latin typeface="Arial" pitchFamily="34" charset="0"/>
                <a:cs typeface="Arial" pitchFamily="34" charset="0"/>
              </a:rPr>
              <a:t/>
            </a:r>
            <a:br>
              <a:rPr lang="en-NZ" sz="2000" b="1" dirty="0" smtClean="0">
                <a:solidFill>
                  <a:srgbClr val="C00000"/>
                </a:solidFill>
                <a:latin typeface="Arial" pitchFamily="34" charset="0"/>
                <a:cs typeface="Arial" pitchFamily="34" charset="0"/>
              </a:rPr>
            </a:br>
            <a:r>
              <a:rPr lang="en-NZ" sz="2000" b="1" dirty="0" smtClean="0">
                <a:solidFill>
                  <a:srgbClr val="C00000"/>
                </a:solidFill>
                <a:latin typeface="Arial" pitchFamily="34" charset="0"/>
                <a:cs typeface="Arial" pitchFamily="34" charset="0"/>
              </a:rPr>
              <a:t> - and linear versions of the same graphs</a:t>
            </a:r>
            <a:endParaRPr lang="en-NZ" sz="20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643050"/>
            <a:ext cx="4429156" cy="3586150"/>
          </a:xfrm>
          <a:solidFill>
            <a:schemeClr val="bg1"/>
          </a:solidFill>
          <a:ln w="19050">
            <a:solidFill>
              <a:srgbClr val="C00000"/>
            </a:solidFill>
          </a:ln>
        </p:spPr>
        <p:txBody>
          <a:bodyPr>
            <a:normAutofit/>
          </a:bodyPr>
          <a:lstStyle/>
          <a:p>
            <a:r>
              <a:rPr lang="en-NZ" sz="2000" b="1" dirty="0" err="1" smtClean="0">
                <a:solidFill>
                  <a:srgbClr val="C00000"/>
                </a:solidFill>
                <a:latin typeface="Arial" pitchFamily="34" charset="0"/>
                <a:cs typeface="Arial" pitchFamily="34" charset="0"/>
              </a:rPr>
              <a:t>Uji</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oedometer</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pada</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tiga</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contoh</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lempung</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debu</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vulkanis</a:t>
            </a:r>
            <a:r>
              <a:rPr lang="en-NZ" sz="2000" b="1" dirty="0" smtClean="0">
                <a:solidFill>
                  <a:srgbClr val="C00000"/>
                </a:solidFill>
                <a:latin typeface="Arial" pitchFamily="34" charset="0"/>
                <a:cs typeface="Arial" pitchFamily="34" charset="0"/>
              </a:rPr>
              <a:t/>
            </a:r>
            <a:br>
              <a:rPr lang="en-NZ" sz="2000" b="1" dirty="0" smtClean="0">
                <a:solidFill>
                  <a:srgbClr val="C00000"/>
                </a:solidFill>
                <a:latin typeface="Arial" pitchFamily="34" charset="0"/>
                <a:cs typeface="Arial" pitchFamily="34" charset="0"/>
              </a:rPr>
            </a:br>
            <a:r>
              <a:rPr lang="en-NZ" sz="2000" b="1" dirty="0" smtClean="0">
                <a:solidFill>
                  <a:srgbClr val="C00000"/>
                </a:solidFill>
                <a:latin typeface="Arial" pitchFamily="34" charset="0"/>
                <a:cs typeface="Arial" pitchFamily="34" charset="0"/>
              </a:rPr>
              <a:t/>
            </a:r>
            <a:br>
              <a:rPr lang="en-NZ" sz="2000" b="1" dirty="0" smtClean="0">
                <a:solidFill>
                  <a:srgbClr val="C00000"/>
                </a:solidFill>
                <a:latin typeface="Arial" pitchFamily="34" charset="0"/>
                <a:cs typeface="Arial" pitchFamily="34" charset="0"/>
              </a:rPr>
            </a:br>
            <a:r>
              <a:rPr lang="en-NZ" sz="2000" b="1" dirty="0" err="1" smtClean="0">
                <a:solidFill>
                  <a:srgbClr val="008000"/>
                </a:solidFill>
                <a:latin typeface="Arial" pitchFamily="34" charset="0"/>
                <a:cs typeface="Arial" pitchFamily="34" charset="0"/>
              </a:rPr>
              <a:t>Hanya</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grafik</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dengan</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memakai</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skala</a:t>
            </a:r>
            <a:r>
              <a:rPr lang="en-NZ" sz="2000" b="1" dirty="0" smtClean="0">
                <a:solidFill>
                  <a:srgbClr val="008000"/>
                </a:solidFill>
                <a:latin typeface="Arial" pitchFamily="34" charset="0"/>
                <a:cs typeface="Arial" pitchFamily="34" charset="0"/>
              </a:rPr>
              <a:t> linier yang </a:t>
            </a:r>
            <a:r>
              <a:rPr lang="en-NZ" sz="2000" b="1" dirty="0" err="1" smtClean="0">
                <a:solidFill>
                  <a:srgbClr val="008000"/>
                </a:solidFill>
                <a:latin typeface="Arial" pitchFamily="34" charset="0"/>
                <a:cs typeface="Arial" pitchFamily="34" charset="0"/>
              </a:rPr>
              <a:t>memberi</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gambar</a:t>
            </a:r>
            <a:r>
              <a:rPr lang="en-NZ" sz="2000" b="1" dirty="0" smtClean="0">
                <a:solidFill>
                  <a:srgbClr val="008000"/>
                </a:solidFill>
                <a:latin typeface="Arial" pitchFamily="34" charset="0"/>
                <a:cs typeface="Arial" pitchFamily="34" charset="0"/>
              </a:rPr>
              <a:t> yang </a:t>
            </a:r>
            <a:r>
              <a:rPr lang="en-NZ" sz="2000" b="1" dirty="0" err="1" smtClean="0">
                <a:solidFill>
                  <a:srgbClr val="008000"/>
                </a:solidFill>
                <a:latin typeface="Arial" pitchFamily="34" charset="0"/>
                <a:cs typeface="Arial" pitchFamily="34" charset="0"/>
              </a:rPr>
              <a:t>jelas</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tentang</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perilaku</a:t>
            </a:r>
            <a:r>
              <a:rPr lang="en-NZ" sz="2000" b="1" dirty="0" smtClean="0">
                <a:solidFill>
                  <a:srgbClr val="008000"/>
                </a:solidFill>
                <a:latin typeface="Arial" pitchFamily="34" charset="0"/>
                <a:cs typeface="Arial" pitchFamily="34" charset="0"/>
              </a:rPr>
              <a:t> </a:t>
            </a:r>
            <a:r>
              <a:rPr lang="en-NZ" sz="2000" b="1" dirty="0" err="1" smtClean="0">
                <a:solidFill>
                  <a:srgbClr val="008000"/>
                </a:solidFill>
                <a:latin typeface="Arial" pitchFamily="34" charset="0"/>
                <a:cs typeface="Arial" pitchFamily="34" charset="0"/>
              </a:rPr>
              <a:t>pemampatannya</a:t>
            </a:r>
            <a:r>
              <a:rPr lang="en-NZ" sz="2000" b="1" dirty="0" smtClean="0">
                <a:solidFill>
                  <a:srgbClr val="008000"/>
                </a:solidFill>
                <a:latin typeface="Arial" pitchFamily="34" charset="0"/>
                <a:cs typeface="Arial" pitchFamily="34" charset="0"/>
              </a:rPr>
              <a:t> </a:t>
            </a:r>
            <a:endParaRPr lang="en-NZ" sz="2000" b="1" dirty="0">
              <a:solidFill>
                <a:srgbClr val="008000"/>
              </a:solidFill>
              <a:latin typeface="Arial" pitchFamily="34" charset="0"/>
              <a:cs typeface="Arial" pitchFamily="34" charset="0"/>
            </a:endParaRPr>
          </a:p>
        </p:txBody>
      </p:sp>
      <p:pic>
        <p:nvPicPr>
          <p:cNvPr id="3" name="Picture 2" descr="Figure 11 PP.wmf"/>
          <p:cNvPicPr>
            <a:picLocks noChangeAspect="1"/>
          </p:cNvPicPr>
          <p:nvPr/>
        </p:nvPicPr>
        <p:blipFill>
          <a:blip r:embed="rId2" cstate="print"/>
          <a:srcRect l="-3458" t="-1111" r="-4812" b="-3333"/>
          <a:stretch>
            <a:fillRect/>
          </a:stretch>
        </p:blipFill>
        <p:spPr>
          <a:xfrm>
            <a:off x="4990002" y="0"/>
            <a:ext cx="3939716" cy="6858000"/>
          </a:xfrm>
          <a:prstGeom prst="rect">
            <a:avLst/>
          </a:prstGeom>
          <a:solidFill>
            <a:schemeClr val="accent4">
              <a:lumMod val="20000"/>
              <a:lumOff val="80000"/>
            </a:schemeClr>
          </a:solidFill>
          <a:ln w="19050">
            <a:solidFill>
              <a:srgbClr val="C00000"/>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4869160"/>
            <a:ext cx="8858312" cy="1728192"/>
          </a:xfrm>
          <a:solidFill>
            <a:schemeClr val="bg1"/>
          </a:solidFill>
          <a:ln w="19050">
            <a:solidFill>
              <a:srgbClr val="C00000"/>
            </a:solidFill>
          </a:ln>
        </p:spPr>
        <p:txBody>
          <a:bodyPr>
            <a:normAutofit fontScale="90000"/>
          </a:bodyPr>
          <a:lstStyle/>
          <a:p>
            <a:r>
              <a:rPr lang="en-NZ" sz="2000" b="1" dirty="0" err="1" smtClean="0">
                <a:solidFill>
                  <a:srgbClr val="990099"/>
                </a:solidFill>
                <a:latin typeface="Arial" pitchFamily="34" charset="0"/>
                <a:cs typeface="Arial" pitchFamily="34" charset="0"/>
              </a:rPr>
              <a:t>Konsep</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perilaku</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pamampatan</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tanah</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sebagai</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pengganti</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konsep</a:t>
            </a:r>
            <a:r>
              <a:rPr lang="en-NZ" sz="2000" b="1" dirty="0" smtClean="0">
                <a:solidFill>
                  <a:srgbClr val="990099"/>
                </a:solidFill>
                <a:latin typeface="Arial" pitchFamily="34" charset="0"/>
                <a:cs typeface="Arial" pitchFamily="34" charset="0"/>
              </a:rPr>
              <a:t> yang </a:t>
            </a:r>
            <a:r>
              <a:rPr lang="en-NZ" sz="2000" b="1" dirty="0" err="1" smtClean="0">
                <a:solidFill>
                  <a:srgbClr val="990099"/>
                </a:solidFill>
                <a:latin typeface="Arial" pitchFamily="34" charset="0"/>
                <a:cs typeface="Arial" pitchFamily="34" charset="0"/>
              </a:rPr>
              <a:t>biasa</a:t>
            </a:r>
            <a:r>
              <a:rPr lang="en-NZ" sz="2000" b="1" dirty="0" smtClean="0">
                <a:solidFill>
                  <a:srgbClr val="990099"/>
                </a:solidFill>
                <a:latin typeface="Arial" pitchFamily="34" charset="0"/>
                <a:cs typeface="Arial" pitchFamily="34" charset="0"/>
              </a:rPr>
              <a:t>.</a:t>
            </a:r>
            <a:br>
              <a:rPr lang="en-NZ" sz="2000" b="1" dirty="0" smtClean="0">
                <a:solidFill>
                  <a:srgbClr val="990099"/>
                </a:solidFill>
                <a:latin typeface="Arial" pitchFamily="34" charset="0"/>
                <a:cs typeface="Arial" pitchFamily="34" charset="0"/>
              </a:rPr>
            </a:br>
            <a:r>
              <a:rPr lang="en-NZ" sz="2000" b="1" dirty="0" smtClean="0">
                <a:solidFill>
                  <a:srgbClr val="990099"/>
                </a:solidFill>
                <a:latin typeface="Arial" pitchFamily="34" charset="0"/>
                <a:cs typeface="Arial" pitchFamily="34" charset="0"/>
              </a:rPr>
              <a:t> </a:t>
            </a:r>
            <a:br>
              <a:rPr lang="en-NZ" sz="2000" b="1" dirty="0" smtClean="0">
                <a:solidFill>
                  <a:srgbClr val="990099"/>
                </a:solidFill>
                <a:latin typeface="Arial" pitchFamily="34" charset="0"/>
                <a:cs typeface="Arial" pitchFamily="34" charset="0"/>
              </a:rPr>
            </a:br>
            <a:r>
              <a:rPr lang="en-NZ" sz="2000" b="1" dirty="0" err="1" smtClean="0">
                <a:solidFill>
                  <a:srgbClr val="990099"/>
                </a:solidFill>
                <a:latin typeface="Arial" pitchFamily="34" charset="0"/>
                <a:cs typeface="Arial" pitchFamily="34" charset="0"/>
              </a:rPr>
              <a:t>Tekanan</a:t>
            </a:r>
            <a:r>
              <a:rPr lang="en-NZ" sz="2000" b="1" dirty="0" smtClean="0">
                <a:solidFill>
                  <a:srgbClr val="990099"/>
                </a:solidFill>
                <a:latin typeface="Arial" pitchFamily="34" charset="0"/>
                <a:cs typeface="Arial" pitchFamily="34" charset="0"/>
              </a:rPr>
              <a:t> yang </a:t>
            </a:r>
            <a:r>
              <a:rPr lang="en-NZ" sz="2000" b="1" dirty="0" err="1" smtClean="0">
                <a:solidFill>
                  <a:srgbClr val="990099"/>
                </a:solidFill>
                <a:latin typeface="Arial" pitchFamily="34" charset="0"/>
                <a:cs typeface="Arial" pitchFamily="34" charset="0"/>
              </a:rPr>
              <a:t>biasanya</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disebut</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preconsolidation</a:t>
            </a:r>
            <a:r>
              <a:rPr lang="en-NZ" sz="2000" b="1" dirty="0" smtClean="0">
                <a:solidFill>
                  <a:srgbClr val="990099"/>
                </a:solidFill>
                <a:latin typeface="Arial" pitchFamily="34" charset="0"/>
                <a:cs typeface="Arial" pitchFamily="34" charset="0"/>
              </a:rPr>
              <a:t> pressure” </a:t>
            </a:r>
            <a:r>
              <a:rPr lang="en-NZ" sz="2000" b="1" dirty="0" err="1" smtClean="0">
                <a:solidFill>
                  <a:srgbClr val="990099"/>
                </a:solidFill>
                <a:latin typeface="Arial" pitchFamily="34" charset="0"/>
                <a:cs typeface="Arial" pitchFamily="34" charset="0"/>
              </a:rPr>
              <a:t>lebih</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baik</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disebut</a:t>
            </a:r>
            <a:r>
              <a:rPr lang="en-NZ" sz="2000" b="1" dirty="0" smtClean="0">
                <a:solidFill>
                  <a:srgbClr val="990099"/>
                </a:solidFill>
                <a:latin typeface="Arial" pitchFamily="34" charset="0"/>
                <a:cs typeface="Arial" pitchFamily="34" charset="0"/>
              </a:rPr>
              <a:t> “yield pressure” </a:t>
            </a:r>
            <a:r>
              <a:rPr lang="en-NZ" sz="2000" b="1" dirty="0" err="1" smtClean="0">
                <a:solidFill>
                  <a:srgbClr val="990099"/>
                </a:solidFill>
                <a:latin typeface="Arial" pitchFamily="34" charset="0"/>
                <a:cs typeface="Arial" pitchFamily="34" charset="0"/>
              </a:rPr>
              <a:t>atau</a:t>
            </a:r>
            <a:r>
              <a:rPr lang="en-NZ" sz="2000" b="1" dirty="0" smtClean="0">
                <a:solidFill>
                  <a:srgbClr val="990099"/>
                </a:solidFill>
                <a:latin typeface="Arial" pitchFamily="34" charset="0"/>
                <a:cs typeface="Arial" pitchFamily="34" charset="0"/>
              </a:rPr>
              <a:t> vertical yield pressure, </a:t>
            </a:r>
            <a:r>
              <a:rPr lang="en-NZ" sz="2000" b="1" dirty="0" err="1" smtClean="0">
                <a:solidFill>
                  <a:srgbClr val="990099"/>
                </a:solidFill>
                <a:latin typeface="Arial" pitchFamily="34" charset="0"/>
                <a:cs typeface="Arial" pitchFamily="34" charset="0"/>
              </a:rPr>
              <a:t>baik</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pada</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tanah</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endapan</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maupun</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tanah</a:t>
            </a:r>
            <a:r>
              <a:rPr lang="en-NZ" sz="2000" b="1" dirty="0" smtClean="0">
                <a:solidFill>
                  <a:srgbClr val="990099"/>
                </a:solidFill>
                <a:latin typeface="Arial" pitchFamily="34" charset="0"/>
                <a:cs typeface="Arial" pitchFamily="34" charset="0"/>
              </a:rPr>
              <a:t> </a:t>
            </a:r>
            <a:r>
              <a:rPr lang="en-NZ" sz="2000" b="1" dirty="0" err="1" smtClean="0">
                <a:solidFill>
                  <a:srgbClr val="990099"/>
                </a:solidFill>
                <a:latin typeface="Arial" pitchFamily="34" charset="0"/>
                <a:cs typeface="Arial" pitchFamily="34" charset="0"/>
              </a:rPr>
              <a:t>residu</a:t>
            </a:r>
            <a:r>
              <a:rPr lang="en-NZ" sz="2000" b="1" dirty="0" smtClean="0">
                <a:solidFill>
                  <a:srgbClr val="990099"/>
                </a:solidFill>
                <a:latin typeface="Arial" pitchFamily="34" charset="0"/>
                <a:cs typeface="Arial" pitchFamily="34" charset="0"/>
              </a:rPr>
              <a:t>. </a:t>
            </a:r>
            <a:endParaRPr lang="en-NZ" sz="2000" b="1" dirty="0">
              <a:solidFill>
                <a:srgbClr val="990099"/>
              </a:solidFill>
              <a:latin typeface="Arial" pitchFamily="34" charset="0"/>
              <a:cs typeface="Arial" pitchFamily="34" charset="0"/>
            </a:endParaRPr>
          </a:p>
        </p:txBody>
      </p:sp>
      <p:pic>
        <p:nvPicPr>
          <p:cNvPr id="3" name="Picture 2" descr="Figure 12 PP.wmf"/>
          <p:cNvPicPr>
            <a:picLocks noChangeAspect="1"/>
          </p:cNvPicPr>
          <p:nvPr/>
        </p:nvPicPr>
        <p:blipFill>
          <a:blip r:embed="rId2" cstate="print"/>
          <a:srcRect l="-7425" t="-3253" r="-7425" b="-6386"/>
          <a:stretch>
            <a:fillRect/>
          </a:stretch>
        </p:blipFill>
        <p:spPr>
          <a:xfrm>
            <a:off x="4286249" y="548680"/>
            <a:ext cx="4643470" cy="3869558"/>
          </a:xfrm>
          <a:prstGeom prst="rect">
            <a:avLst/>
          </a:prstGeom>
          <a:solidFill>
            <a:schemeClr val="accent4">
              <a:lumMod val="20000"/>
              <a:lumOff val="80000"/>
            </a:schemeClr>
          </a:solidFill>
          <a:ln w="19050">
            <a:solidFill>
              <a:srgbClr val="C00000"/>
            </a:solidFill>
          </a:ln>
        </p:spPr>
      </p:pic>
      <p:pic>
        <p:nvPicPr>
          <p:cNvPr id="4" name="Picture 3" descr="Figure 8 PP.wmf"/>
          <p:cNvPicPr>
            <a:picLocks noChangeAspect="1"/>
          </p:cNvPicPr>
          <p:nvPr/>
        </p:nvPicPr>
        <p:blipFill>
          <a:blip r:embed="rId3" cstate="print"/>
          <a:srcRect l="-2342" t="-3399" r="49561" b="-3399"/>
          <a:stretch>
            <a:fillRect/>
          </a:stretch>
        </p:blipFill>
        <p:spPr>
          <a:xfrm>
            <a:off x="214282" y="548680"/>
            <a:ext cx="3786214" cy="3863345"/>
          </a:xfrm>
          <a:prstGeom prst="rect">
            <a:avLst/>
          </a:prstGeom>
          <a:solidFill>
            <a:schemeClr val="accent5">
              <a:lumMod val="20000"/>
              <a:lumOff val="80000"/>
            </a:schemeClr>
          </a:solidFill>
          <a:ln w="19050">
            <a:solidFill>
              <a:srgbClr val="C00000"/>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382906"/>
            <a:ext cx="8715436" cy="1214446"/>
          </a:xfrm>
          <a:solidFill>
            <a:schemeClr val="accent6">
              <a:lumMod val="20000"/>
              <a:lumOff val="80000"/>
            </a:schemeClr>
          </a:solidFill>
          <a:ln w="19050">
            <a:solidFill>
              <a:srgbClr val="C00000"/>
            </a:solidFill>
          </a:ln>
        </p:spPr>
        <p:txBody>
          <a:bodyPr>
            <a:normAutofit/>
          </a:bodyPr>
          <a:lstStyle/>
          <a:p>
            <a:pPr algn="l"/>
            <a:r>
              <a:rPr lang="en-NZ" sz="1800" b="1" dirty="0" err="1" smtClean="0">
                <a:solidFill>
                  <a:srgbClr val="C00000"/>
                </a:solidFill>
                <a:latin typeface="Arial" pitchFamily="34" charset="0"/>
                <a:cs typeface="Arial" pitchFamily="34" charset="0"/>
              </a:rPr>
              <a:t>Pemilihan</a:t>
            </a:r>
            <a:r>
              <a:rPr lang="en-NZ" sz="1800" b="1" dirty="0" smtClean="0">
                <a:solidFill>
                  <a:srgbClr val="C00000"/>
                </a:solidFill>
                <a:latin typeface="Arial" pitchFamily="34" charset="0"/>
                <a:cs typeface="Arial" pitchFamily="34" charset="0"/>
              </a:rPr>
              <a:t> parameter </a:t>
            </a:r>
            <a:r>
              <a:rPr lang="en-NZ" sz="1800" b="1" dirty="0" err="1" smtClean="0">
                <a:solidFill>
                  <a:srgbClr val="C00000"/>
                </a:solidFill>
                <a:latin typeface="Arial" pitchFamily="34" charset="0"/>
                <a:cs typeface="Arial" pitchFamily="34" charset="0"/>
              </a:rPr>
              <a:t>untuk</a:t>
            </a:r>
            <a:r>
              <a:rPr lang="en-NZ" sz="1800" b="1" dirty="0" smtClean="0">
                <a:solidFill>
                  <a:srgbClr val="C00000"/>
                </a:solidFill>
                <a:latin typeface="Arial" pitchFamily="34" charset="0"/>
                <a:cs typeface="Arial" pitchFamily="34" charset="0"/>
              </a:rPr>
              <a:t> </a:t>
            </a:r>
            <a:r>
              <a:rPr lang="en-NZ" sz="1800" b="1" dirty="0" err="1" smtClean="0">
                <a:solidFill>
                  <a:srgbClr val="C00000"/>
                </a:solidFill>
                <a:latin typeface="Arial" pitchFamily="34" charset="0"/>
                <a:cs typeface="Arial" pitchFamily="34" charset="0"/>
              </a:rPr>
              <a:t>memperkirakan</a:t>
            </a:r>
            <a:r>
              <a:rPr lang="en-NZ" sz="1800" b="1" dirty="0" smtClean="0">
                <a:solidFill>
                  <a:srgbClr val="C00000"/>
                </a:solidFill>
                <a:latin typeface="Arial" pitchFamily="34" charset="0"/>
                <a:cs typeface="Arial" pitchFamily="34" charset="0"/>
              </a:rPr>
              <a:t> </a:t>
            </a:r>
            <a:r>
              <a:rPr lang="en-NZ" sz="1800" b="1" dirty="0" err="1" smtClean="0">
                <a:solidFill>
                  <a:srgbClr val="C00000"/>
                </a:solidFill>
                <a:latin typeface="Arial" pitchFamily="34" charset="0"/>
                <a:cs typeface="Arial" pitchFamily="34" charset="0"/>
              </a:rPr>
              <a:t>penurunan</a:t>
            </a:r>
            <a:r>
              <a:rPr lang="en-NZ" sz="1800" b="1" dirty="0" smtClean="0">
                <a:solidFill>
                  <a:srgbClr val="C00000"/>
                </a:solidFill>
                <a:latin typeface="Arial" pitchFamily="34" charset="0"/>
                <a:cs typeface="Arial" pitchFamily="34" charset="0"/>
              </a:rPr>
              <a:t> </a:t>
            </a:r>
            <a:r>
              <a:rPr lang="en-NZ" sz="1800" b="1" dirty="0" err="1" smtClean="0">
                <a:solidFill>
                  <a:srgbClr val="C00000"/>
                </a:solidFill>
                <a:latin typeface="Arial" pitchFamily="34" charset="0"/>
                <a:cs typeface="Arial" pitchFamily="34" charset="0"/>
              </a:rPr>
              <a:t>pada</a:t>
            </a:r>
            <a:r>
              <a:rPr lang="en-NZ" sz="1800" b="1" dirty="0" smtClean="0">
                <a:solidFill>
                  <a:srgbClr val="C00000"/>
                </a:solidFill>
                <a:latin typeface="Arial" pitchFamily="34" charset="0"/>
                <a:cs typeface="Arial" pitchFamily="34" charset="0"/>
              </a:rPr>
              <a:t> </a:t>
            </a:r>
            <a:r>
              <a:rPr lang="en-NZ" sz="1800" b="1" dirty="0" err="1" smtClean="0">
                <a:solidFill>
                  <a:srgbClr val="C00000"/>
                </a:solidFill>
                <a:latin typeface="Arial" pitchFamily="34" charset="0"/>
                <a:cs typeface="Arial" pitchFamily="34" charset="0"/>
              </a:rPr>
              <a:t>tanah</a:t>
            </a:r>
            <a:r>
              <a:rPr lang="en-NZ" sz="1800" b="1" dirty="0" smtClean="0">
                <a:solidFill>
                  <a:srgbClr val="C00000"/>
                </a:solidFill>
                <a:latin typeface="Arial" pitchFamily="34" charset="0"/>
                <a:cs typeface="Arial" pitchFamily="34" charset="0"/>
              </a:rPr>
              <a:t> </a:t>
            </a:r>
            <a:r>
              <a:rPr lang="en-NZ" sz="1800" b="1" dirty="0" err="1" smtClean="0">
                <a:solidFill>
                  <a:srgbClr val="C00000"/>
                </a:solidFill>
                <a:latin typeface="Arial" pitchFamily="34" charset="0"/>
                <a:cs typeface="Arial" pitchFamily="34" charset="0"/>
              </a:rPr>
              <a:t>lempung</a:t>
            </a:r>
            <a:r>
              <a:rPr lang="en-NZ" sz="1800" b="1" dirty="0" smtClean="0">
                <a:solidFill>
                  <a:srgbClr val="C00000"/>
                </a:solidFill>
                <a:latin typeface="Arial" pitchFamily="34" charset="0"/>
                <a:cs typeface="Arial" pitchFamily="34" charset="0"/>
              </a:rPr>
              <a:t>:</a:t>
            </a:r>
            <a:br>
              <a:rPr lang="en-NZ" sz="1800" b="1" dirty="0" smtClean="0">
                <a:solidFill>
                  <a:srgbClr val="C00000"/>
                </a:solidFill>
                <a:latin typeface="Arial" pitchFamily="34" charset="0"/>
                <a:cs typeface="Arial" pitchFamily="34" charset="0"/>
              </a:rPr>
            </a:br>
            <a:r>
              <a:rPr lang="en-NZ" sz="900" b="1" dirty="0" smtClean="0">
                <a:solidFill>
                  <a:srgbClr val="008000"/>
                </a:solidFill>
                <a:latin typeface="Arial" pitchFamily="34" charset="0"/>
                <a:cs typeface="Arial" pitchFamily="34" charset="0"/>
              </a:rPr>
              <a:t/>
            </a:r>
            <a:br>
              <a:rPr lang="en-NZ" sz="900" b="1" dirty="0" smtClean="0">
                <a:solidFill>
                  <a:srgbClr val="008000"/>
                </a:solidFill>
                <a:latin typeface="Arial" pitchFamily="34" charset="0"/>
                <a:cs typeface="Arial" pitchFamily="34" charset="0"/>
              </a:rPr>
            </a:br>
            <a:r>
              <a:rPr lang="en-NZ" sz="1800" b="1" dirty="0" smtClean="0">
                <a:solidFill>
                  <a:srgbClr val="008000"/>
                </a:solidFill>
                <a:latin typeface="Arial" pitchFamily="34" charset="0"/>
                <a:cs typeface="Arial" pitchFamily="34" charset="0"/>
              </a:rPr>
              <a:t>(a) </a:t>
            </a:r>
            <a:r>
              <a:rPr lang="en-NZ" sz="1800" b="1" dirty="0" err="1" smtClean="0">
                <a:solidFill>
                  <a:srgbClr val="008000"/>
                </a:solidFill>
                <a:latin typeface="Arial" pitchFamily="34" charset="0"/>
                <a:cs typeface="Arial" pitchFamily="34" charset="0"/>
              </a:rPr>
              <a:t>Umumnya</a:t>
            </a:r>
            <a:r>
              <a:rPr lang="en-NZ" sz="1800" b="1" dirty="0" smtClean="0">
                <a:solidFill>
                  <a:srgbClr val="008000"/>
                </a:solidFill>
                <a:latin typeface="Arial" pitchFamily="34" charset="0"/>
                <a:cs typeface="Arial" pitchFamily="34" charset="0"/>
              </a:rPr>
              <a:t>, parameter linier, </a:t>
            </a:r>
            <a:r>
              <a:rPr lang="en-NZ" sz="1800" b="1" dirty="0" err="1" smtClean="0">
                <a:solidFill>
                  <a:srgbClr val="008000"/>
                </a:solidFill>
                <a:latin typeface="Arial" pitchFamily="34" charset="0"/>
                <a:cs typeface="Arial" pitchFamily="34" charset="0"/>
              </a:rPr>
              <a:t>m</a:t>
            </a:r>
            <a:r>
              <a:rPr lang="en-NZ" sz="1800" b="1" baseline="-25000" dirty="0" err="1" smtClean="0">
                <a:solidFill>
                  <a:srgbClr val="008000"/>
                </a:solidFill>
                <a:latin typeface="Arial" pitchFamily="34" charset="0"/>
                <a:cs typeface="Arial" pitchFamily="34" charset="0"/>
              </a:rPr>
              <a:t>v</a:t>
            </a:r>
            <a:r>
              <a:rPr lang="en-NZ" sz="1800" b="1" dirty="0" smtClean="0">
                <a:solidFill>
                  <a:srgbClr val="008000"/>
                </a:solidFill>
                <a:latin typeface="Arial" pitchFamily="34" charset="0"/>
                <a:cs typeface="Arial" pitchFamily="34" charset="0"/>
              </a:rPr>
              <a:t> paling </a:t>
            </a:r>
            <a:r>
              <a:rPr lang="en-NZ" sz="1800" b="1" dirty="0" err="1" smtClean="0">
                <a:solidFill>
                  <a:srgbClr val="008000"/>
                </a:solidFill>
                <a:latin typeface="Arial" pitchFamily="34" charset="0"/>
                <a:cs typeface="Arial" pitchFamily="34" charset="0"/>
              </a:rPr>
              <a:t>sesuai</a:t>
            </a:r>
            <a:r>
              <a:rPr lang="en-NZ" sz="1800" b="1" dirty="0" smtClean="0">
                <a:solidFill>
                  <a:srgbClr val="008000"/>
                </a:solidFill>
                <a:latin typeface="Arial" pitchFamily="34" charset="0"/>
                <a:cs typeface="Arial" pitchFamily="34" charset="0"/>
              </a:rPr>
              <a:t> </a:t>
            </a:r>
            <a:r>
              <a:rPr lang="en-NZ" sz="1800" b="1" dirty="0" err="1" smtClean="0">
                <a:solidFill>
                  <a:srgbClr val="008000"/>
                </a:solidFill>
                <a:latin typeface="Arial" pitchFamily="34" charset="0"/>
                <a:cs typeface="Arial" pitchFamily="34" charset="0"/>
              </a:rPr>
              <a:t>untuk</a:t>
            </a:r>
            <a:r>
              <a:rPr lang="en-NZ" sz="1800" b="1" dirty="0" smtClean="0">
                <a:solidFill>
                  <a:srgbClr val="008000"/>
                </a:solidFill>
                <a:latin typeface="Arial" pitchFamily="34" charset="0"/>
                <a:cs typeface="Arial" pitchFamily="34" charset="0"/>
              </a:rPr>
              <a:t> </a:t>
            </a:r>
            <a:r>
              <a:rPr lang="en-NZ" sz="1800" b="1" dirty="0" err="1" smtClean="0">
                <a:solidFill>
                  <a:srgbClr val="008000"/>
                </a:solidFill>
                <a:latin typeface="Arial" pitchFamily="34" charset="0"/>
                <a:cs typeface="Arial" pitchFamily="34" charset="0"/>
              </a:rPr>
              <a:t>semua</a:t>
            </a:r>
            <a:r>
              <a:rPr lang="en-NZ" sz="1800" b="1" dirty="0" smtClean="0">
                <a:solidFill>
                  <a:srgbClr val="008000"/>
                </a:solidFill>
                <a:latin typeface="Arial" pitchFamily="34" charset="0"/>
                <a:cs typeface="Arial" pitchFamily="34" charset="0"/>
              </a:rPr>
              <a:t> </a:t>
            </a:r>
            <a:r>
              <a:rPr lang="en-NZ" sz="1800" b="1" dirty="0" err="1" smtClean="0">
                <a:solidFill>
                  <a:srgbClr val="008000"/>
                </a:solidFill>
                <a:latin typeface="Arial" pitchFamily="34" charset="0"/>
                <a:cs typeface="Arial" pitchFamily="34" charset="0"/>
              </a:rPr>
              <a:t>jenis</a:t>
            </a:r>
            <a:r>
              <a:rPr lang="en-NZ" sz="1800" b="1" dirty="0" smtClean="0">
                <a:solidFill>
                  <a:srgbClr val="008000"/>
                </a:solidFill>
                <a:latin typeface="Arial" pitchFamily="34" charset="0"/>
                <a:cs typeface="Arial" pitchFamily="34" charset="0"/>
              </a:rPr>
              <a:t> </a:t>
            </a:r>
            <a:r>
              <a:rPr lang="en-NZ" sz="1800" b="1" dirty="0" err="1" smtClean="0">
                <a:solidFill>
                  <a:srgbClr val="008000"/>
                </a:solidFill>
                <a:latin typeface="Arial" pitchFamily="34" charset="0"/>
                <a:cs typeface="Arial" pitchFamily="34" charset="0"/>
              </a:rPr>
              <a:t>tanah</a:t>
            </a:r>
            <a:r>
              <a:rPr lang="en-NZ" sz="1800" b="1" dirty="0" smtClean="0">
                <a:solidFill>
                  <a:srgbClr val="008000"/>
                </a:solidFill>
                <a:latin typeface="Arial" pitchFamily="34" charset="0"/>
                <a:cs typeface="Arial" pitchFamily="34" charset="0"/>
              </a:rPr>
              <a:t>.</a:t>
            </a:r>
            <a:br>
              <a:rPr lang="en-NZ" sz="1800" b="1" dirty="0" smtClean="0">
                <a:solidFill>
                  <a:srgbClr val="008000"/>
                </a:solidFill>
                <a:latin typeface="Arial" pitchFamily="34" charset="0"/>
                <a:cs typeface="Arial" pitchFamily="34" charset="0"/>
              </a:rPr>
            </a:br>
            <a:r>
              <a:rPr lang="en-NZ" sz="900" b="1" dirty="0" smtClean="0">
                <a:solidFill>
                  <a:srgbClr val="008000"/>
                </a:solidFill>
                <a:latin typeface="Arial" pitchFamily="34" charset="0"/>
                <a:cs typeface="Arial" pitchFamily="34" charset="0"/>
              </a:rPr>
              <a:t/>
            </a:r>
            <a:br>
              <a:rPr lang="en-NZ" sz="900" b="1" dirty="0" smtClean="0">
                <a:solidFill>
                  <a:srgbClr val="008000"/>
                </a:solidFill>
                <a:latin typeface="Arial" pitchFamily="34" charset="0"/>
                <a:cs typeface="Arial" pitchFamily="34" charset="0"/>
              </a:rPr>
            </a:br>
            <a:r>
              <a:rPr lang="en-NZ" sz="1800" b="1" dirty="0" smtClean="0">
                <a:solidFill>
                  <a:srgbClr val="008000"/>
                </a:solidFill>
                <a:latin typeface="Arial" pitchFamily="34" charset="0"/>
                <a:cs typeface="Arial" pitchFamily="34" charset="0"/>
              </a:rPr>
              <a:t>(b) Parameter C</a:t>
            </a:r>
            <a:r>
              <a:rPr lang="en-NZ" sz="1800" b="1" baseline="-25000" dirty="0" smtClean="0">
                <a:solidFill>
                  <a:srgbClr val="008000"/>
                </a:solidFill>
                <a:latin typeface="Arial" pitchFamily="34" charset="0"/>
                <a:cs typeface="Arial" pitchFamily="34" charset="0"/>
              </a:rPr>
              <a:t>c</a:t>
            </a:r>
            <a:r>
              <a:rPr lang="en-NZ" sz="1800" b="1" dirty="0" smtClean="0">
                <a:solidFill>
                  <a:srgbClr val="008000"/>
                </a:solidFill>
                <a:latin typeface="Arial" pitchFamily="34" charset="0"/>
                <a:cs typeface="Arial" pitchFamily="34" charset="0"/>
              </a:rPr>
              <a:t>  </a:t>
            </a:r>
            <a:r>
              <a:rPr lang="en-NZ" sz="1800" b="1" dirty="0" err="1" smtClean="0">
                <a:solidFill>
                  <a:srgbClr val="008000"/>
                </a:solidFill>
                <a:latin typeface="Arial" pitchFamily="34" charset="0"/>
                <a:cs typeface="Arial" pitchFamily="34" charset="0"/>
              </a:rPr>
              <a:t>hanya</a:t>
            </a:r>
            <a:r>
              <a:rPr lang="en-NZ" sz="1800" b="1" dirty="0" smtClean="0">
                <a:solidFill>
                  <a:srgbClr val="008000"/>
                </a:solidFill>
                <a:latin typeface="Arial" pitchFamily="34" charset="0"/>
                <a:cs typeface="Arial" pitchFamily="34" charset="0"/>
              </a:rPr>
              <a:t> </a:t>
            </a:r>
            <a:r>
              <a:rPr lang="en-NZ" sz="1800" b="1" dirty="0" err="1" smtClean="0">
                <a:solidFill>
                  <a:srgbClr val="008000"/>
                </a:solidFill>
                <a:latin typeface="Arial" pitchFamily="34" charset="0"/>
                <a:cs typeface="Arial" pitchFamily="34" charset="0"/>
              </a:rPr>
              <a:t>cocok</a:t>
            </a:r>
            <a:r>
              <a:rPr lang="en-NZ" sz="1800" b="1" dirty="0" smtClean="0">
                <a:solidFill>
                  <a:srgbClr val="008000"/>
                </a:solidFill>
                <a:latin typeface="Arial" pitchFamily="34" charset="0"/>
                <a:cs typeface="Arial" pitchFamily="34" charset="0"/>
              </a:rPr>
              <a:t> </a:t>
            </a:r>
            <a:r>
              <a:rPr lang="en-NZ" sz="1800" b="1" dirty="0" err="1" smtClean="0">
                <a:solidFill>
                  <a:srgbClr val="008000"/>
                </a:solidFill>
                <a:latin typeface="Arial" pitchFamily="34" charset="0"/>
                <a:cs typeface="Arial" pitchFamily="34" charset="0"/>
              </a:rPr>
              <a:t>untuk</a:t>
            </a:r>
            <a:r>
              <a:rPr lang="en-NZ" sz="1800" b="1" dirty="0" smtClean="0">
                <a:solidFill>
                  <a:srgbClr val="008000"/>
                </a:solidFill>
                <a:latin typeface="Arial" pitchFamily="34" charset="0"/>
                <a:cs typeface="Arial" pitchFamily="34" charset="0"/>
              </a:rPr>
              <a:t> </a:t>
            </a:r>
            <a:r>
              <a:rPr lang="en-NZ" sz="1800" b="1" dirty="0" err="1" smtClean="0">
                <a:solidFill>
                  <a:srgbClr val="008000"/>
                </a:solidFill>
                <a:latin typeface="Arial" pitchFamily="34" charset="0"/>
                <a:cs typeface="Arial" pitchFamily="34" charset="0"/>
              </a:rPr>
              <a:t>tanah</a:t>
            </a:r>
            <a:r>
              <a:rPr lang="en-NZ" sz="1800" b="1" dirty="0" smtClean="0">
                <a:solidFill>
                  <a:srgbClr val="008000"/>
                </a:solidFill>
                <a:latin typeface="Arial" pitchFamily="34" charset="0"/>
                <a:cs typeface="Arial" pitchFamily="34" charset="0"/>
              </a:rPr>
              <a:t> </a:t>
            </a:r>
            <a:r>
              <a:rPr lang="en-NZ" sz="1800" b="1" dirty="0" err="1" smtClean="0">
                <a:solidFill>
                  <a:srgbClr val="008000"/>
                </a:solidFill>
                <a:latin typeface="Arial" pitchFamily="34" charset="0"/>
                <a:cs typeface="Arial" pitchFamily="34" charset="0"/>
              </a:rPr>
              <a:t>lunak</a:t>
            </a:r>
            <a:r>
              <a:rPr lang="en-NZ" sz="1800" b="1" dirty="0" smtClean="0">
                <a:solidFill>
                  <a:srgbClr val="008000"/>
                </a:solidFill>
                <a:latin typeface="Arial" pitchFamily="34" charset="0"/>
                <a:cs typeface="Arial" pitchFamily="34" charset="0"/>
              </a:rPr>
              <a:t> yang </a:t>
            </a:r>
            <a:r>
              <a:rPr lang="en-NZ" sz="1800" b="1" dirty="0" err="1" smtClean="0">
                <a:solidFill>
                  <a:srgbClr val="008000"/>
                </a:solidFill>
                <a:latin typeface="Arial" pitchFamily="34" charset="0"/>
                <a:cs typeface="Arial" pitchFamily="34" charset="0"/>
              </a:rPr>
              <a:t>ter-konsolidasi</a:t>
            </a:r>
            <a:r>
              <a:rPr lang="en-NZ" sz="1800" b="1" dirty="0" smtClean="0">
                <a:solidFill>
                  <a:srgbClr val="008000"/>
                </a:solidFill>
                <a:latin typeface="Arial" pitchFamily="34" charset="0"/>
                <a:cs typeface="Arial" pitchFamily="34" charset="0"/>
              </a:rPr>
              <a:t> normal.</a:t>
            </a:r>
            <a:endParaRPr lang="en-NZ" sz="1800" b="1" dirty="0">
              <a:solidFill>
                <a:srgbClr val="008000"/>
              </a:solidFill>
              <a:latin typeface="Arial" pitchFamily="34" charset="0"/>
              <a:cs typeface="Arial" pitchFamily="34" charset="0"/>
            </a:endParaRPr>
          </a:p>
        </p:txBody>
      </p:sp>
      <p:pic>
        <p:nvPicPr>
          <p:cNvPr id="3" name="Picture 2" descr="Figure 13 PP.wmf"/>
          <p:cNvPicPr>
            <a:picLocks noChangeAspect="1"/>
          </p:cNvPicPr>
          <p:nvPr/>
        </p:nvPicPr>
        <p:blipFill>
          <a:blip r:embed="rId2" cstate="print"/>
          <a:srcRect l="-1488" t="-2117" r="-1488" b="-3745"/>
          <a:stretch>
            <a:fillRect/>
          </a:stretch>
        </p:blipFill>
        <p:spPr>
          <a:xfrm>
            <a:off x="124160" y="64472"/>
            <a:ext cx="8805558" cy="5020712"/>
          </a:xfrm>
          <a:prstGeom prst="rect">
            <a:avLst/>
          </a:prstGeom>
          <a:solidFill>
            <a:schemeClr val="accent5">
              <a:lumMod val="20000"/>
              <a:lumOff val="80000"/>
            </a:schemeClr>
          </a:solidFill>
          <a:ln w="28575">
            <a:solidFill>
              <a:srgbClr val="C00000"/>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491364"/>
            <a:ext cx="7143800" cy="3521812"/>
          </a:xfrm>
          <a:solidFill>
            <a:schemeClr val="accent5">
              <a:lumMod val="20000"/>
              <a:lumOff val="80000"/>
            </a:schemeClr>
          </a:solidFill>
          <a:ln w="28575">
            <a:solidFill>
              <a:srgbClr val="C00000"/>
            </a:solidFill>
          </a:ln>
        </p:spPr>
        <p:txBody>
          <a:bodyPr>
            <a:noAutofit/>
          </a:bodyPr>
          <a:lstStyle/>
          <a:p>
            <a:r>
              <a:rPr lang="en-NZ" sz="2800" b="1" dirty="0" err="1" smtClean="0">
                <a:solidFill>
                  <a:srgbClr val="C00000"/>
                </a:solidFill>
                <a:latin typeface="Arial" pitchFamily="34" charset="0"/>
                <a:cs typeface="Arial" pitchFamily="34" charset="0"/>
              </a:rPr>
              <a:t>Selalu</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menggambar</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hasil</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uji</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oedometer</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dengan</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memakai</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baik</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skala</a:t>
            </a:r>
            <a:r>
              <a:rPr lang="en-NZ" sz="2800" b="1" dirty="0" smtClean="0">
                <a:solidFill>
                  <a:srgbClr val="C00000"/>
                </a:solidFill>
                <a:latin typeface="Arial" pitchFamily="34" charset="0"/>
                <a:cs typeface="Arial" pitchFamily="34" charset="0"/>
              </a:rPr>
              <a:t> linier </a:t>
            </a:r>
            <a:r>
              <a:rPr lang="en-NZ" sz="2800" b="1" dirty="0" err="1" smtClean="0">
                <a:solidFill>
                  <a:srgbClr val="C00000"/>
                </a:solidFill>
                <a:latin typeface="Arial" pitchFamily="34" charset="0"/>
                <a:cs typeface="Arial" pitchFamily="34" charset="0"/>
              </a:rPr>
              <a:t>maupun</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skala</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logaritmis</a:t>
            </a:r>
            <a:r>
              <a:rPr lang="en-NZ" sz="2800" b="1" dirty="0" smtClean="0">
                <a:solidFill>
                  <a:srgbClr val="C00000"/>
                </a:solidFill>
                <a:latin typeface="Arial" pitchFamily="34" charset="0"/>
                <a:cs typeface="Arial" pitchFamily="34" charset="0"/>
              </a:rPr>
              <a:t/>
            </a:r>
            <a:br>
              <a:rPr lang="en-NZ" sz="2800" b="1" dirty="0" smtClean="0">
                <a:solidFill>
                  <a:srgbClr val="C00000"/>
                </a:solidFill>
                <a:latin typeface="Arial" pitchFamily="34" charset="0"/>
                <a:cs typeface="Arial" pitchFamily="34" charset="0"/>
              </a:rPr>
            </a:br>
            <a:r>
              <a:rPr lang="en-NZ" sz="2800" b="1" dirty="0" smtClean="0">
                <a:solidFill>
                  <a:srgbClr val="C00000"/>
                </a:solidFill>
                <a:latin typeface="Arial" pitchFamily="34" charset="0"/>
                <a:cs typeface="Arial" pitchFamily="34" charset="0"/>
              </a:rPr>
              <a:t/>
            </a:r>
            <a:br>
              <a:rPr lang="en-NZ" sz="2800" b="1" dirty="0" smtClean="0">
                <a:solidFill>
                  <a:srgbClr val="C00000"/>
                </a:solidFill>
                <a:latin typeface="Arial" pitchFamily="34" charset="0"/>
                <a:cs typeface="Arial" pitchFamily="34" charset="0"/>
              </a:rPr>
            </a:br>
            <a:r>
              <a:rPr lang="en-NZ" sz="2800" b="1" dirty="0" err="1" smtClean="0">
                <a:solidFill>
                  <a:srgbClr val="C00000"/>
                </a:solidFill>
                <a:latin typeface="Arial" pitchFamily="34" charset="0"/>
                <a:cs typeface="Arial" pitchFamily="34" charset="0"/>
              </a:rPr>
              <a:t>Hanyalah</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grafik</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dengan</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memakai</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skala</a:t>
            </a:r>
            <a:r>
              <a:rPr lang="en-NZ" sz="2800" b="1" dirty="0" smtClean="0">
                <a:solidFill>
                  <a:srgbClr val="C00000"/>
                </a:solidFill>
                <a:latin typeface="Arial" pitchFamily="34" charset="0"/>
                <a:cs typeface="Arial" pitchFamily="34" charset="0"/>
              </a:rPr>
              <a:t> linier yang </a:t>
            </a:r>
            <a:r>
              <a:rPr lang="en-NZ" sz="2800" b="1" dirty="0" err="1" smtClean="0">
                <a:solidFill>
                  <a:srgbClr val="C00000"/>
                </a:solidFill>
                <a:latin typeface="Arial" pitchFamily="34" charset="0"/>
                <a:cs typeface="Arial" pitchFamily="34" charset="0"/>
              </a:rPr>
              <a:t>memberikan</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gambar</a:t>
            </a:r>
            <a:r>
              <a:rPr lang="en-NZ" sz="2800" b="1" dirty="0" smtClean="0">
                <a:solidFill>
                  <a:srgbClr val="C00000"/>
                </a:solidFill>
                <a:latin typeface="Arial" pitchFamily="34" charset="0"/>
                <a:cs typeface="Arial" pitchFamily="34" charset="0"/>
              </a:rPr>
              <a:t> yang </a:t>
            </a:r>
            <a:r>
              <a:rPr lang="en-NZ" sz="2800" b="1" dirty="0" err="1" smtClean="0">
                <a:solidFill>
                  <a:srgbClr val="C00000"/>
                </a:solidFill>
                <a:latin typeface="Arial" pitchFamily="34" charset="0"/>
                <a:cs typeface="Arial" pitchFamily="34" charset="0"/>
              </a:rPr>
              <a:t>jelas</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mengenai</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perilaku</a:t>
            </a:r>
            <a:r>
              <a:rPr lang="en-NZ" sz="2800" b="1" dirty="0" smtClean="0">
                <a:solidFill>
                  <a:srgbClr val="C00000"/>
                </a:solidFill>
                <a:latin typeface="Arial" pitchFamily="34" charset="0"/>
                <a:cs typeface="Arial" pitchFamily="34" charset="0"/>
              </a:rPr>
              <a:t> </a:t>
            </a:r>
            <a:r>
              <a:rPr lang="en-NZ" sz="2800" b="1" dirty="0" err="1" smtClean="0">
                <a:solidFill>
                  <a:srgbClr val="C00000"/>
                </a:solidFill>
                <a:latin typeface="Arial" pitchFamily="34" charset="0"/>
                <a:cs typeface="Arial" pitchFamily="34" charset="0"/>
              </a:rPr>
              <a:t>pemampatan</a:t>
            </a:r>
            <a:r>
              <a:rPr lang="en-NZ" sz="2800" b="1" dirty="0" smtClean="0">
                <a:solidFill>
                  <a:srgbClr val="C00000"/>
                </a:solidFill>
                <a:latin typeface="Arial" pitchFamily="34" charset="0"/>
                <a:cs typeface="Arial" pitchFamily="34" charset="0"/>
              </a:rPr>
              <a:t> </a:t>
            </a:r>
            <a:endParaRPr lang="en-NZ" sz="28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66648"/>
            <a:ext cx="8229600" cy="774720"/>
          </a:xfrm>
          <a:ln w="19050">
            <a:solidFill>
              <a:srgbClr val="C00000"/>
            </a:solidFill>
          </a:ln>
        </p:spPr>
        <p:txBody>
          <a:bodyPr>
            <a:noAutofit/>
          </a:bodyPr>
          <a:lstStyle/>
          <a:p>
            <a:r>
              <a:rPr lang="en-NZ" sz="2400" b="1" dirty="0" smtClean="0">
                <a:solidFill>
                  <a:srgbClr val="990033"/>
                </a:solidFill>
                <a:latin typeface="Arial" pitchFamily="34" charset="0"/>
                <a:cs typeface="Arial" pitchFamily="34" charset="0"/>
              </a:rPr>
              <a:t>Determination of coefficient of consolidation from conventional </a:t>
            </a:r>
            <a:r>
              <a:rPr lang="en-NZ" sz="2400" b="1" dirty="0" err="1" smtClean="0">
                <a:solidFill>
                  <a:srgbClr val="990033"/>
                </a:solidFill>
                <a:latin typeface="Arial" pitchFamily="34" charset="0"/>
                <a:cs typeface="Arial" pitchFamily="34" charset="0"/>
              </a:rPr>
              <a:t>oedometer</a:t>
            </a:r>
            <a:r>
              <a:rPr lang="en-NZ" sz="2400" b="1" dirty="0" smtClean="0">
                <a:solidFill>
                  <a:srgbClr val="990033"/>
                </a:solidFill>
                <a:latin typeface="Arial" pitchFamily="34" charset="0"/>
                <a:cs typeface="Arial" pitchFamily="34" charset="0"/>
              </a:rPr>
              <a:t> tests </a:t>
            </a:r>
            <a:endParaRPr lang="en-NZ" sz="2400" b="1" dirty="0">
              <a:solidFill>
                <a:srgbClr val="990033"/>
              </a:solidFill>
              <a:latin typeface="Arial" pitchFamily="34" charset="0"/>
              <a:cs typeface="Arial" pitchFamily="34" charset="0"/>
            </a:endParaRPr>
          </a:p>
        </p:txBody>
      </p:sp>
      <p:pic>
        <p:nvPicPr>
          <p:cNvPr id="3" name="Picture 2" descr="Figure 8 PP.wmf"/>
          <p:cNvPicPr>
            <a:picLocks noChangeAspect="1"/>
          </p:cNvPicPr>
          <p:nvPr/>
        </p:nvPicPr>
        <p:blipFill>
          <a:blip r:embed="rId2" cstate="print"/>
          <a:srcRect l="-6616" t="-1980" r="-7645" b="-1460"/>
          <a:stretch>
            <a:fillRect/>
          </a:stretch>
        </p:blipFill>
        <p:spPr>
          <a:xfrm>
            <a:off x="571472" y="81409"/>
            <a:ext cx="7929618" cy="5723855"/>
          </a:xfrm>
          <a:prstGeom prst="rect">
            <a:avLst/>
          </a:prstGeom>
          <a:solidFill>
            <a:schemeClr val="bg1"/>
          </a:solidFill>
          <a:ln w="28575">
            <a:solidFill>
              <a:srgbClr val="C00000"/>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2206"/>
            <a:ext cx="8229600" cy="714380"/>
          </a:xfrm>
          <a:solidFill>
            <a:schemeClr val="accent5">
              <a:lumMod val="20000"/>
              <a:lumOff val="80000"/>
            </a:schemeClr>
          </a:solidFill>
          <a:ln w="19050">
            <a:solidFill>
              <a:srgbClr val="C00000"/>
            </a:solidFill>
          </a:ln>
        </p:spPr>
        <p:txBody>
          <a:bodyPr>
            <a:normAutofit/>
          </a:bodyPr>
          <a:lstStyle/>
          <a:p>
            <a:r>
              <a:rPr lang="en-NZ" sz="1800" b="1" dirty="0" smtClean="0">
                <a:solidFill>
                  <a:srgbClr val="990033"/>
                </a:solidFill>
              </a:rPr>
              <a:t>Theoretical root time graphs from conventional </a:t>
            </a:r>
            <a:r>
              <a:rPr lang="en-NZ" sz="1800" b="1" dirty="0" err="1" smtClean="0">
                <a:solidFill>
                  <a:srgbClr val="990033"/>
                </a:solidFill>
              </a:rPr>
              <a:t>oedometer</a:t>
            </a:r>
            <a:r>
              <a:rPr lang="en-NZ" sz="1800" b="1" dirty="0" smtClean="0">
                <a:solidFill>
                  <a:srgbClr val="990033"/>
                </a:solidFill>
              </a:rPr>
              <a:t> tests (with sample thickness 20 mm)</a:t>
            </a:r>
            <a:endParaRPr lang="en-NZ" sz="1800" b="1" dirty="0">
              <a:solidFill>
                <a:srgbClr val="990033"/>
              </a:solidFill>
            </a:endParaRPr>
          </a:p>
        </p:txBody>
      </p:sp>
      <p:pic>
        <p:nvPicPr>
          <p:cNvPr id="3" name="Picture 2" descr="Figure 9 PP.wmf"/>
          <p:cNvPicPr>
            <a:picLocks noChangeAspect="1"/>
          </p:cNvPicPr>
          <p:nvPr/>
        </p:nvPicPr>
        <p:blipFill>
          <a:blip r:embed="rId2" cstate="print"/>
          <a:srcRect l="-4156" t="-2899" r="-7405" b="-2899"/>
          <a:stretch>
            <a:fillRect/>
          </a:stretch>
        </p:blipFill>
        <p:spPr>
          <a:xfrm>
            <a:off x="857224" y="1"/>
            <a:ext cx="7215238" cy="5903352"/>
          </a:xfrm>
          <a:prstGeom prst="rect">
            <a:avLst/>
          </a:prstGeom>
          <a:solidFill>
            <a:schemeClr val="accent3">
              <a:lumMod val="20000"/>
              <a:lumOff val="80000"/>
            </a:schemeClr>
          </a:solidFill>
          <a:ln w="19050">
            <a:solidFill>
              <a:srgbClr val="C0000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5857892"/>
            <a:ext cx="6215106" cy="642942"/>
          </a:xfrm>
          <a:solidFill>
            <a:schemeClr val="accent2">
              <a:lumMod val="20000"/>
              <a:lumOff val="80000"/>
            </a:schemeClr>
          </a:solidFill>
          <a:ln w="28575">
            <a:solidFill>
              <a:srgbClr val="C00000"/>
            </a:solidFill>
          </a:ln>
        </p:spPr>
        <p:txBody>
          <a:bodyPr>
            <a:normAutofit/>
          </a:bodyPr>
          <a:lstStyle/>
          <a:p>
            <a:r>
              <a:rPr lang="en-NZ" sz="2000" b="1" dirty="0" err="1" smtClean="0">
                <a:solidFill>
                  <a:srgbClr val="C00000"/>
                </a:solidFill>
                <a:latin typeface="Arial" pitchFamily="34" charset="0"/>
                <a:cs typeface="Arial" pitchFamily="34" charset="0"/>
              </a:rPr>
              <a:t>Pembentukan</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tanah</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residu</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dan</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tanah</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endapan</a:t>
            </a:r>
            <a:endParaRPr lang="en-NZ" sz="2000" b="1" dirty="0">
              <a:solidFill>
                <a:srgbClr val="C00000"/>
              </a:solidFill>
              <a:latin typeface="Arial" pitchFamily="34" charset="0"/>
              <a:cs typeface="Arial" pitchFamily="34" charset="0"/>
            </a:endParaRPr>
          </a:p>
        </p:txBody>
      </p:sp>
      <p:pic>
        <p:nvPicPr>
          <p:cNvPr id="3" name="Picture 2" descr="Figure 1 PP.wmf"/>
          <p:cNvPicPr>
            <a:picLocks noChangeAspect="1"/>
          </p:cNvPicPr>
          <p:nvPr/>
        </p:nvPicPr>
        <p:blipFill>
          <a:blip r:embed="rId2" cstate="print"/>
          <a:srcRect l="-822" t="-4875" r="-840" b="-3998"/>
          <a:stretch>
            <a:fillRect/>
          </a:stretch>
        </p:blipFill>
        <p:spPr>
          <a:xfrm>
            <a:off x="179512" y="404664"/>
            <a:ext cx="8829041" cy="4888808"/>
          </a:xfrm>
          <a:prstGeom prst="rect">
            <a:avLst/>
          </a:prstGeom>
          <a:solidFill>
            <a:schemeClr val="accent4">
              <a:lumMod val="20000"/>
              <a:lumOff val="80000"/>
            </a:schemeClr>
          </a:solidFill>
          <a:ln w="28575">
            <a:solidFill>
              <a:srgbClr val="C00000"/>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428604"/>
            <a:ext cx="2928958" cy="6000792"/>
          </a:xfrm>
          <a:solidFill>
            <a:schemeClr val="accent5">
              <a:lumMod val="20000"/>
              <a:lumOff val="80000"/>
            </a:schemeClr>
          </a:solidFill>
          <a:ln w="19050">
            <a:solidFill>
              <a:srgbClr val="C00000"/>
            </a:solidFill>
          </a:ln>
        </p:spPr>
        <p:txBody>
          <a:bodyPr>
            <a:normAutofit fontScale="90000"/>
          </a:bodyPr>
          <a:lstStyle/>
          <a:p>
            <a:r>
              <a:rPr lang="en-NZ" sz="2000" b="1" dirty="0" smtClean="0">
                <a:solidFill>
                  <a:srgbClr val="990033"/>
                </a:solidFill>
                <a:latin typeface="Arial" pitchFamily="34" charset="0"/>
                <a:cs typeface="Arial" pitchFamily="34" charset="0"/>
              </a:rPr>
              <a:t>Typical root time plots from residual soils</a:t>
            </a:r>
            <a:br>
              <a:rPr lang="en-NZ" sz="2000" b="1" dirty="0" smtClean="0">
                <a:solidFill>
                  <a:srgbClr val="990033"/>
                </a:solidFill>
                <a:latin typeface="Arial" pitchFamily="34" charset="0"/>
                <a:cs typeface="Arial" pitchFamily="34" charset="0"/>
              </a:rPr>
            </a:br>
            <a:r>
              <a:rPr lang="en-NZ" sz="2000" b="1" dirty="0" smtClean="0">
                <a:solidFill>
                  <a:srgbClr val="990033"/>
                </a:solidFill>
                <a:latin typeface="Arial" pitchFamily="34" charset="0"/>
                <a:cs typeface="Arial" pitchFamily="34" charset="0"/>
              </a:rPr>
              <a:t/>
            </a:r>
            <a:br>
              <a:rPr lang="en-NZ" sz="2000" b="1" dirty="0" smtClean="0">
                <a:solidFill>
                  <a:srgbClr val="990033"/>
                </a:solidFill>
                <a:latin typeface="Arial" pitchFamily="34" charset="0"/>
                <a:cs typeface="Arial" pitchFamily="34" charset="0"/>
              </a:rPr>
            </a:br>
            <a:r>
              <a:rPr lang="en-NZ" sz="2000" b="1" dirty="0" smtClean="0">
                <a:solidFill>
                  <a:srgbClr val="990033"/>
                </a:solidFill>
                <a:latin typeface="Arial" pitchFamily="34" charset="0"/>
                <a:cs typeface="Arial" pitchFamily="34" charset="0"/>
              </a:rPr>
              <a:t>- the rate of pore pressure dissipation is very rapid, and the curves are no longer governed by the mechanics of pore pressure drainage. </a:t>
            </a:r>
            <a:br>
              <a:rPr lang="en-NZ" sz="2000" b="1" dirty="0" smtClean="0">
                <a:solidFill>
                  <a:srgbClr val="990033"/>
                </a:solidFill>
                <a:latin typeface="Arial" pitchFamily="34" charset="0"/>
                <a:cs typeface="Arial" pitchFamily="34" charset="0"/>
              </a:rPr>
            </a:br>
            <a:r>
              <a:rPr lang="en-NZ" sz="2000" b="1" dirty="0" smtClean="0">
                <a:solidFill>
                  <a:srgbClr val="990033"/>
                </a:solidFill>
                <a:latin typeface="Arial" pitchFamily="34" charset="0"/>
                <a:cs typeface="Arial" pitchFamily="34" charset="0"/>
              </a:rPr>
              <a:t/>
            </a:r>
            <a:br>
              <a:rPr lang="en-NZ" sz="2000" b="1" dirty="0" smtClean="0">
                <a:solidFill>
                  <a:srgbClr val="990033"/>
                </a:solidFill>
                <a:latin typeface="Arial" pitchFamily="34" charset="0"/>
                <a:cs typeface="Arial" pitchFamily="34" charset="0"/>
              </a:rPr>
            </a:br>
            <a:r>
              <a:rPr lang="en-NZ" sz="2000" b="1" dirty="0" smtClean="0">
                <a:solidFill>
                  <a:srgbClr val="990033"/>
                </a:solidFill>
                <a:latin typeface="Arial" pitchFamily="34" charset="0"/>
                <a:cs typeface="Arial" pitchFamily="34" charset="0"/>
              </a:rPr>
              <a:t>- there is an upper limit to the value of </a:t>
            </a:r>
            <a:r>
              <a:rPr lang="en-NZ" sz="2000" b="1" dirty="0" err="1" smtClean="0">
                <a:solidFill>
                  <a:srgbClr val="990033"/>
                </a:solidFill>
                <a:latin typeface="Arial" pitchFamily="34" charset="0"/>
                <a:cs typeface="Arial" pitchFamily="34" charset="0"/>
              </a:rPr>
              <a:t>c</a:t>
            </a:r>
            <a:r>
              <a:rPr lang="en-NZ" sz="2000" b="1" baseline="-25000" dirty="0" err="1" smtClean="0">
                <a:solidFill>
                  <a:srgbClr val="990033"/>
                </a:solidFill>
                <a:latin typeface="Arial" pitchFamily="34" charset="0"/>
                <a:cs typeface="Arial" pitchFamily="34" charset="0"/>
              </a:rPr>
              <a:t>v</a:t>
            </a:r>
            <a:r>
              <a:rPr lang="en-NZ" sz="2000" b="1" baseline="-25000" dirty="0" smtClean="0">
                <a:solidFill>
                  <a:srgbClr val="990033"/>
                </a:solidFill>
                <a:latin typeface="Arial" pitchFamily="34" charset="0"/>
                <a:cs typeface="Arial" pitchFamily="34" charset="0"/>
              </a:rPr>
              <a:t> </a:t>
            </a:r>
            <a:r>
              <a:rPr lang="en-NZ" sz="2000" b="1" dirty="0" smtClean="0">
                <a:solidFill>
                  <a:srgbClr val="990033"/>
                </a:solidFill>
                <a:latin typeface="Arial" pitchFamily="34" charset="0"/>
                <a:cs typeface="Arial" pitchFamily="34" charset="0"/>
              </a:rPr>
              <a:t>that  can be measured in a conventional </a:t>
            </a:r>
            <a:r>
              <a:rPr lang="en-NZ" sz="2000" b="1" dirty="0" err="1" smtClean="0">
                <a:solidFill>
                  <a:srgbClr val="990033"/>
                </a:solidFill>
                <a:latin typeface="Arial" pitchFamily="34" charset="0"/>
                <a:cs typeface="Arial" pitchFamily="34" charset="0"/>
              </a:rPr>
              <a:t>oedometer</a:t>
            </a:r>
            <a:r>
              <a:rPr lang="en-NZ" sz="2000" b="1" dirty="0" smtClean="0">
                <a:solidFill>
                  <a:srgbClr val="990033"/>
                </a:solidFill>
                <a:latin typeface="Arial" pitchFamily="34" charset="0"/>
                <a:cs typeface="Arial" pitchFamily="34" charset="0"/>
              </a:rPr>
              <a:t> test</a:t>
            </a:r>
            <a:br>
              <a:rPr lang="en-NZ" sz="2000" b="1" dirty="0" smtClean="0">
                <a:solidFill>
                  <a:srgbClr val="990033"/>
                </a:solidFill>
                <a:latin typeface="Arial" pitchFamily="34" charset="0"/>
                <a:cs typeface="Arial" pitchFamily="34" charset="0"/>
              </a:rPr>
            </a:br>
            <a:r>
              <a:rPr lang="en-NZ" sz="2000" b="1" dirty="0" smtClean="0">
                <a:solidFill>
                  <a:srgbClr val="990033"/>
                </a:solidFill>
                <a:latin typeface="Arial" pitchFamily="34" charset="0"/>
                <a:cs typeface="Arial" pitchFamily="34" charset="0"/>
              </a:rPr>
              <a:t>- approximately 0.01cm</a:t>
            </a:r>
            <a:r>
              <a:rPr lang="en-NZ" sz="2000" b="1" baseline="30000" dirty="0" smtClean="0">
                <a:solidFill>
                  <a:srgbClr val="990033"/>
                </a:solidFill>
                <a:latin typeface="Arial" pitchFamily="34" charset="0"/>
                <a:cs typeface="Arial" pitchFamily="34" charset="0"/>
              </a:rPr>
              <a:t>2</a:t>
            </a:r>
            <a:r>
              <a:rPr lang="en-NZ" sz="2000" b="1" dirty="0" smtClean="0">
                <a:solidFill>
                  <a:srgbClr val="990033"/>
                </a:solidFill>
                <a:latin typeface="Arial" pitchFamily="34" charset="0"/>
                <a:cs typeface="Arial" pitchFamily="34" charset="0"/>
              </a:rPr>
              <a:t>/sec </a:t>
            </a:r>
            <a:br>
              <a:rPr lang="en-NZ" sz="2000" b="1" dirty="0" smtClean="0">
                <a:solidFill>
                  <a:srgbClr val="990033"/>
                </a:solidFill>
                <a:latin typeface="Arial" pitchFamily="34" charset="0"/>
                <a:cs typeface="Arial" pitchFamily="34" charset="0"/>
              </a:rPr>
            </a:br>
            <a:r>
              <a:rPr lang="en-NZ" sz="2000" b="1" dirty="0" smtClean="0">
                <a:solidFill>
                  <a:srgbClr val="990033"/>
                </a:solidFill>
                <a:latin typeface="Arial" pitchFamily="34" charset="0"/>
                <a:cs typeface="Arial" pitchFamily="34" charset="0"/>
              </a:rPr>
              <a:t>Many residual soils have values higher then this.</a:t>
            </a:r>
            <a:r>
              <a:rPr lang="en-NZ" sz="2000" b="1" dirty="0" smtClean="0">
                <a:solidFill>
                  <a:srgbClr val="990033"/>
                </a:solidFill>
              </a:rPr>
              <a:t/>
            </a:r>
            <a:br>
              <a:rPr lang="en-NZ" sz="2000" b="1" dirty="0" smtClean="0">
                <a:solidFill>
                  <a:srgbClr val="990033"/>
                </a:solidFill>
              </a:rPr>
            </a:br>
            <a:endParaRPr lang="en-NZ" sz="2000" b="1" dirty="0">
              <a:solidFill>
                <a:srgbClr val="990033"/>
              </a:solidFill>
            </a:endParaRPr>
          </a:p>
        </p:txBody>
      </p:sp>
      <p:pic>
        <p:nvPicPr>
          <p:cNvPr id="3" name="Picture 2" descr="Figure 10 PP.wmf"/>
          <p:cNvPicPr>
            <a:picLocks noChangeAspect="1"/>
          </p:cNvPicPr>
          <p:nvPr/>
        </p:nvPicPr>
        <p:blipFill>
          <a:blip r:embed="rId2" cstate="print"/>
          <a:srcRect l="-4269" t="-4279" r="-6440" b="-4279"/>
          <a:stretch>
            <a:fillRect/>
          </a:stretch>
        </p:blipFill>
        <p:spPr>
          <a:xfrm>
            <a:off x="3243274" y="-24"/>
            <a:ext cx="5829320" cy="6858024"/>
          </a:xfrm>
          <a:prstGeom prst="rect">
            <a:avLst/>
          </a:prstGeom>
          <a:solidFill>
            <a:schemeClr val="accent3">
              <a:lumMod val="20000"/>
              <a:lumOff val="80000"/>
            </a:schemeClr>
          </a:solidFill>
          <a:ln w="19050">
            <a:solidFill>
              <a:srgbClr val="C00000"/>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908720"/>
            <a:ext cx="2071702" cy="4464496"/>
          </a:xfrm>
          <a:solidFill>
            <a:schemeClr val="accent5">
              <a:lumMod val="20000"/>
              <a:lumOff val="80000"/>
            </a:schemeClr>
          </a:solidFill>
          <a:ln w="19050">
            <a:solidFill>
              <a:srgbClr val="C00000"/>
            </a:solidFill>
          </a:ln>
        </p:spPr>
        <p:txBody>
          <a:bodyPr>
            <a:noAutofit/>
          </a:bodyPr>
          <a:lstStyle/>
          <a:p>
            <a:r>
              <a:rPr lang="en-NZ" sz="2000" b="1" dirty="0" smtClean="0">
                <a:solidFill>
                  <a:srgbClr val="990033"/>
                </a:solidFill>
                <a:latin typeface="Arial" pitchFamily="34" charset="0"/>
                <a:cs typeface="Arial" pitchFamily="34" charset="0"/>
              </a:rPr>
              <a:t>Correct and incorrect interpretations of root time graphs </a:t>
            </a:r>
            <a:br>
              <a:rPr lang="en-NZ" sz="2000" b="1" dirty="0" smtClean="0">
                <a:solidFill>
                  <a:srgbClr val="990033"/>
                </a:solidFill>
                <a:latin typeface="Arial" pitchFamily="34" charset="0"/>
                <a:cs typeface="Arial" pitchFamily="34" charset="0"/>
              </a:rPr>
            </a:br>
            <a:r>
              <a:rPr lang="en-NZ" sz="2000" b="1" dirty="0" smtClean="0">
                <a:solidFill>
                  <a:srgbClr val="990033"/>
                </a:solidFill>
                <a:latin typeface="Arial" pitchFamily="34" charset="0"/>
                <a:cs typeface="Arial" pitchFamily="34" charset="0"/>
              </a:rPr>
              <a:t/>
            </a:r>
            <a:br>
              <a:rPr lang="en-NZ" sz="2000" b="1" dirty="0" smtClean="0">
                <a:solidFill>
                  <a:srgbClr val="990033"/>
                </a:solidFill>
                <a:latin typeface="Arial" pitchFamily="34" charset="0"/>
                <a:cs typeface="Arial" pitchFamily="34" charset="0"/>
              </a:rPr>
            </a:br>
            <a:r>
              <a:rPr lang="en-NZ" sz="2000" b="1" dirty="0" smtClean="0">
                <a:solidFill>
                  <a:srgbClr val="990033"/>
                </a:solidFill>
                <a:latin typeface="Arial" pitchFamily="34" charset="0"/>
                <a:cs typeface="Arial" pitchFamily="34" charset="0"/>
              </a:rPr>
              <a:t>- geotechnical engineers expect straight lines and technicians will construct them whether they exist or not. </a:t>
            </a:r>
            <a:endParaRPr lang="en-NZ" sz="2000" b="1" dirty="0">
              <a:solidFill>
                <a:srgbClr val="990033"/>
              </a:solidFill>
              <a:latin typeface="Arial" pitchFamily="34" charset="0"/>
              <a:cs typeface="Arial" pitchFamily="34" charset="0"/>
            </a:endParaRPr>
          </a:p>
        </p:txBody>
      </p:sp>
      <p:pic>
        <p:nvPicPr>
          <p:cNvPr id="3" name="Picture 2" descr="Figure 11 PP.wmf"/>
          <p:cNvPicPr>
            <a:picLocks noChangeAspect="1"/>
          </p:cNvPicPr>
          <p:nvPr/>
        </p:nvPicPr>
        <p:blipFill>
          <a:blip r:embed="rId2" cstate="print"/>
          <a:srcRect l="-5633" t="-4279" r="-8915" b="-4279"/>
          <a:stretch>
            <a:fillRect/>
          </a:stretch>
        </p:blipFill>
        <p:spPr>
          <a:xfrm>
            <a:off x="3143240" y="-2941"/>
            <a:ext cx="6000760" cy="6823058"/>
          </a:xfrm>
          <a:prstGeom prst="rect">
            <a:avLst/>
          </a:prstGeom>
          <a:solidFill>
            <a:schemeClr val="accent3">
              <a:lumMod val="20000"/>
              <a:lumOff val="80000"/>
            </a:schemeClr>
          </a:solidFill>
          <a:ln w="28575">
            <a:solidFill>
              <a:srgbClr val="C00000"/>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25" y="5868988"/>
            <a:ext cx="5929313" cy="774700"/>
          </a:xfrm>
          <a:solidFill>
            <a:schemeClr val="bg1"/>
          </a:solidFill>
          <a:ln w="19050">
            <a:solidFill>
              <a:srgbClr val="C00000"/>
            </a:solidFill>
          </a:ln>
        </p:spPr>
        <p:txBody>
          <a:bodyPr rtlCol="0">
            <a:normAutofit/>
          </a:bodyPr>
          <a:lstStyle/>
          <a:p>
            <a:pPr eaLnBrk="1" fontAlgn="auto" hangingPunct="1">
              <a:spcAft>
                <a:spcPts val="0"/>
              </a:spcAft>
              <a:defRPr/>
            </a:pPr>
            <a:r>
              <a:rPr lang="en-NZ" sz="2000" b="1" dirty="0" err="1" smtClean="0">
                <a:solidFill>
                  <a:srgbClr val="C00000"/>
                </a:solidFill>
                <a:latin typeface="Arial" pitchFamily="34" charset="0"/>
                <a:cs typeface="Arial" pitchFamily="34" charset="0"/>
              </a:rPr>
              <a:t>Terzaghi</a:t>
            </a:r>
            <a:r>
              <a:rPr lang="en-NZ" sz="2000" b="1" dirty="0" smtClean="0">
                <a:solidFill>
                  <a:srgbClr val="C00000"/>
                </a:solidFill>
                <a:latin typeface="Arial" pitchFamily="34" charset="0"/>
                <a:cs typeface="Arial" pitchFamily="34" charset="0"/>
              </a:rPr>
              <a:t> one dimensional consolidation and situation at most foundations </a:t>
            </a:r>
            <a:endParaRPr lang="en-NZ" sz="2000" b="1" dirty="0">
              <a:solidFill>
                <a:srgbClr val="C00000"/>
              </a:solidFill>
              <a:latin typeface="Arial" pitchFamily="34" charset="0"/>
              <a:cs typeface="Arial" pitchFamily="34" charset="0"/>
            </a:endParaRPr>
          </a:p>
        </p:txBody>
      </p:sp>
      <p:pic>
        <p:nvPicPr>
          <p:cNvPr id="4" name="Picture 3" descr="Figure 4.17 PP.wmf"/>
          <p:cNvPicPr>
            <a:picLocks noChangeAspect="1"/>
          </p:cNvPicPr>
          <p:nvPr/>
        </p:nvPicPr>
        <p:blipFill>
          <a:blip r:embed="rId2" cstate="print"/>
          <a:srcRect l="-2816" t="-2504" r="-1780" b="-2504"/>
          <a:stretch>
            <a:fillRect/>
          </a:stretch>
        </p:blipFill>
        <p:spPr>
          <a:xfrm>
            <a:off x="87313" y="276225"/>
            <a:ext cx="8913812" cy="5295900"/>
          </a:xfrm>
          <a:prstGeom prst="rect">
            <a:avLst/>
          </a:prstGeom>
          <a:solidFill>
            <a:schemeClr val="accent3">
              <a:lumMod val="20000"/>
              <a:lumOff val="80000"/>
            </a:schemeClr>
          </a:solidFill>
          <a:ln w="28575">
            <a:solidFill>
              <a:srgbClr val="C00000"/>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 y="1484784"/>
            <a:ext cx="2915815" cy="3024336"/>
          </a:xfrm>
          <a:solidFill>
            <a:schemeClr val="bg1"/>
          </a:solidFill>
          <a:ln w="28575">
            <a:solidFill>
              <a:srgbClr val="C00000"/>
            </a:solidFill>
          </a:ln>
        </p:spPr>
        <p:txBody>
          <a:bodyPr rtlCol="0">
            <a:normAutofit/>
          </a:bodyPr>
          <a:lstStyle/>
          <a:p>
            <a:pPr eaLnBrk="1" fontAlgn="auto" hangingPunct="1">
              <a:spcAft>
                <a:spcPts val="0"/>
              </a:spcAft>
              <a:defRPr/>
            </a:pPr>
            <a:r>
              <a:rPr lang="en-NZ" sz="2000" b="1" dirty="0" smtClean="0">
                <a:solidFill>
                  <a:srgbClr val="C00000"/>
                </a:solidFill>
                <a:latin typeface="Arial" pitchFamily="34" charset="0"/>
                <a:cs typeface="Arial" pitchFamily="34" charset="0"/>
              </a:rPr>
              <a:t>Solution for an impermeable foundation on a layer overlying an impermeable boundary </a:t>
            </a:r>
            <a:br>
              <a:rPr lang="en-NZ" sz="2000" b="1" dirty="0" smtClean="0">
                <a:solidFill>
                  <a:srgbClr val="C00000"/>
                </a:solidFill>
                <a:latin typeface="Arial" pitchFamily="34" charset="0"/>
                <a:cs typeface="Arial" pitchFamily="34" charset="0"/>
              </a:rPr>
            </a:br>
            <a:r>
              <a:rPr lang="en-NZ" sz="2000" b="1" dirty="0" smtClean="0">
                <a:solidFill>
                  <a:srgbClr val="C00000"/>
                </a:solidFill>
                <a:latin typeface="Arial" pitchFamily="34" charset="0"/>
                <a:cs typeface="Arial" pitchFamily="34" charset="0"/>
              </a:rPr>
              <a:t>(adapted from Davis and </a:t>
            </a:r>
            <a:r>
              <a:rPr lang="en-NZ" sz="2000" b="1" dirty="0" err="1" smtClean="0">
                <a:solidFill>
                  <a:srgbClr val="C00000"/>
                </a:solidFill>
                <a:latin typeface="Arial" pitchFamily="34" charset="0"/>
                <a:cs typeface="Arial" pitchFamily="34" charset="0"/>
              </a:rPr>
              <a:t>Poulos</a:t>
            </a:r>
            <a:r>
              <a:rPr lang="en-NZ" sz="2000" b="1" dirty="0" smtClean="0">
                <a:solidFill>
                  <a:srgbClr val="C00000"/>
                </a:solidFill>
                <a:latin typeface="Arial" pitchFamily="34" charset="0"/>
                <a:cs typeface="Arial" pitchFamily="34" charset="0"/>
              </a:rPr>
              <a:t>, 1977)</a:t>
            </a:r>
            <a:endParaRPr lang="en-NZ" sz="2000" b="1" dirty="0">
              <a:solidFill>
                <a:srgbClr val="C00000"/>
              </a:solidFill>
              <a:latin typeface="Arial" pitchFamily="34" charset="0"/>
              <a:cs typeface="Arial" pitchFamily="34" charset="0"/>
            </a:endParaRPr>
          </a:p>
        </p:txBody>
      </p:sp>
      <p:pic>
        <p:nvPicPr>
          <p:cNvPr id="3" name="Picture 2" descr="Figure 4.18 PP.wmf"/>
          <p:cNvPicPr>
            <a:picLocks noChangeAspect="1"/>
          </p:cNvPicPr>
          <p:nvPr/>
        </p:nvPicPr>
        <p:blipFill>
          <a:blip r:embed="rId2" cstate="print"/>
          <a:srcRect l="-2192" t="-2094" r="-2664" b="-1147"/>
          <a:stretch>
            <a:fillRect/>
          </a:stretch>
        </p:blipFill>
        <p:spPr>
          <a:xfrm>
            <a:off x="3169096" y="0"/>
            <a:ext cx="5867400" cy="6858000"/>
          </a:xfrm>
          <a:prstGeom prst="rect">
            <a:avLst/>
          </a:prstGeom>
          <a:solidFill>
            <a:schemeClr val="bg1"/>
          </a:solidFill>
          <a:ln w="28575">
            <a:solidFill>
              <a:srgbClr val="C00000"/>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844" y="5589240"/>
            <a:ext cx="8786874" cy="1124744"/>
          </a:xfrm>
          <a:solidFill>
            <a:schemeClr val="bg1"/>
          </a:solidFill>
          <a:ln w="19050">
            <a:solidFill>
              <a:srgbClr val="C00000"/>
            </a:solidFill>
          </a:ln>
        </p:spPr>
        <p:txBody>
          <a:bodyPr>
            <a:noAutofit/>
          </a:bodyPr>
          <a:lstStyle/>
          <a:p>
            <a:pPr algn="l"/>
            <a:r>
              <a:rPr lang="id-ID" sz="2000" b="1" dirty="0" smtClean="0">
                <a:solidFill>
                  <a:srgbClr val="C00000"/>
                </a:solidFill>
                <a:latin typeface="Arial" pitchFamily="34" charset="0"/>
                <a:cs typeface="Arial" pitchFamily="34" charset="0"/>
              </a:rPr>
              <a:t>Hubungan antara tekanan air pori, keadaan jenuh, dan muka air tanah</a:t>
            </a:r>
            <a:br>
              <a:rPr lang="id-ID" sz="2000" b="1" dirty="0" smtClean="0">
                <a:solidFill>
                  <a:srgbClr val="C00000"/>
                </a:solidFill>
                <a:latin typeface="Arial" pitchFamily="34" charset="0"/>
                <a:cs typeface="Arial" pitchFamily="34" charset="0"/>
              </a:rPr>
            </a:br>
            <a:r>
              <a:rPr lang="id-ID" sz="800" b="1" dirty="0" smtClean="0">
                <a:solidFill>
                  <a:srgbClr val="C00000"/>
                </a:solidFill>
                <a:latin typeface="Arial" pitchFamily="34" charset="0"/>
                <a:cs typeface="Arial" pitchFamily="34" charset="0"/>
              </a:rPr>
              <a:t/>
            </a:r>
            <a:br>
              <a:rPr lang="id-ID" sz="800" b="1" dirty="0" smtClean="0">
                <a:solidFill>
                  <a:srgbClr val="C00000"/>
                </a:solidFill>
                <a:latin typeface="Arial" pitchFamily="34" charset="0"/>
                <a:cs typeface="Arial" pitchFamily="34" charset="0"/>
              </a:rPr>
            </a:br>
            <a:r>
              <a:rPr lang="id-ID" sz="2000" b="1" dirty="0" smtClean="0">
                <a:solidFill>
                  <a:srgbClr val="336600"/>
                </a:solidFill>
                <a:latin typeface="Arial" pitchFamily="34" charset="0"/>
                <a:cs typeface="Arial" pitchFamily="34" charset="0"/>
              </a:rPr>
              <a:t>Pada tanah residu, daerah diatas muka air tanah  sering menjadi daerah yang paling penting</a:t>
            </a:r>
            <a:endParaRPr lang="id-ID" sz="2000" b="1" dirty="0">
              <a:solidFill>
                <a:srgbClr val="C00000"/>
              </a:solidFill>
              <a:latin typeface="Arial" pitchFamily="34" charset="0"/>
              <a:cs typeface="Arial" pitchFamily="34" charset="0"/>
            </a:endParaRPr>
          </a:p>
        </p:txBody>
      </p:sp>
      <p:pic>
        <p:nvPicPr>
          <p:cNvPr id="5" name="Picture 4" descr="Figure 6 PP.wmf"/>
          <p:cNvPicPr>
            <a:picLocks noChangeAspect="1"/>
          </p:cNvPicPr>
          <p:nvPr/>
        </p:nvPicPr>
        <p:blipFill>
          <a:blip r:embed="rId2" cstate="print"/>
          <a:srcRect l="-3037" t="-2724" r="-4190" b="-4607"/>
          <a:stretch>
            <a:fillRect/>
          </a:stretch>
        </p:blipFill>
        <p:spPr>
          <a:xfrm>
            <a:off x="97764" y="-1"/>
            <a:ext cx="8974830" cy="5500703"/>
          </a:xfrm>
          <a:prstGeom prst="rect">
            <a:avLst/>
          </a:prstGeom>
          <a:solidFill>
            <a:schemeClr val="accent4">
              <a:lumMod val="20000"/>
              <a:lumOff val="80000"/>
            </a:schemeClr>
          </a:solidFill>
          <a:ln w="19050">
            <a:solidFill>
              <a:srgbClr val="C00000"/>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6000768"/>
            <a:ext cx="8786874" cy="642942"/>
          </a:xfrm>
          <a:solidFill>
            <a:schemeClr val="bg1"/>
          </a:solidFill>
          <a:ln w="28575">
            <a:solidFill>
              <a:srgbClr val="C00000"/>
            </a:solidFill>
          </a:ln>
        </p:spPr>
        <p:txBody>
          <a:bodyPr>
            <a:normAutofit fontScale="90000"/>
          </a:bodyPr>
          <a:lstStyle/>
          <a:p>
            <a:r>
              <a:rPr lang="en-NZ" sz="2000" b="1" dirty="0" err="1" smtClean="0">
                <a:solidFill>
                  <a:srgbClr val="C00000"/>
                </a:solidFill>
                <a:latin typeface="Arial" pitchFamily="34" charset="0"/>
                <a:cs typeface="Arial" pitchFamily="34" charset="0"/>
              </a:rPr>
              <a:t>Pengaruh</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musim</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banyak</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mempengaruhi</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perilaku</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tanah</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residu</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karena</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daya</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rembesannya</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umumnya</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lebih</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tinggi</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daripada</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tanah</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endapan</a:t>
            </a:r>
            <a:r>
              <a:rPr lang="en-NZ" sz="2000" b="1" dirty="0" smtClean="0">
                <a:solidFill>
                  <a:srgbClr val="C00000"/>
                </a:solidFill>
                <a:latin typeface="Arial" pitchFamily="34" charset="0"/>
                <a:cs typeface="Arial" pitchFamily="34" charset="0"/>
              </a:rPr>
              <a:t> </a:t>
            </a:r>
            <a:endParaRPr lang="en-NZ" sz="2000" b="1" dirty="0">
              <a:solidFill>
                <a:srgbClr val="C00000"/>
              </a:solidFill>
              <a:latin typeface="Arial" pitchFamily="34" charset="0"/>
              <a:cs typeface="Arial" pitchFamily="34" charset="0"/>
            </a:endParaRPr>
          </a:p>
        </p:txBody>
      </p:sp>
      <p:pic>
        <p:nvPicPr>
          <p:cNvPr id="3" name="Picture 2" descr="Figure 7 PP.wmf"/>
          <p:cNvPicPr>
            <a:picLocks noChangeAspect="1"/>
          </p:cNvPicPr>
          <p:nvPr/>
        </p:nvPicPr>
        <p:blipFill>
          <a:blip r:embed="rId2" cstate="print"/>
          <a:srcRect l="-2169" t="-2699" r="-2169" b="-4581"/>
          <a:stretch>
            <a:fillRect/>
          </a:stretch>
        </p:blipFill>
        <p:spPr>
          <a:xfrm>
            <a:off x="41326" y="0"/>
            <a:ext cx="9102674" cy="5765028"/>
          </a:xfrm>
          <a:prstGeom prst="rect">
            <a:avLst/>
          </a:prstGeom>
          <a:solidFill>
            <a:schemeClr val="accent4">
              <a:lumMod val="20000"/>
              <a:lumOff val="80000"/>
            </a:schemeClr>
          </a:solidFill>
          <a:ln w="28575">
            <a:solidFill>
              <a:srgbClr val="C00000"/>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5786478"/>
          </a:xfrm>
          <a:solidFill>
            <a:schemeClr val="bg1"/>
          </a:solidFill>
          <a:ln w="28575">
            <a:solidFill>
              <a:srgbClr val="C00000"/>
            </a:solidFill>
          </a:ln>
        </p:spPr>
        <p:txBody>
          <a:bodyPr>
            <a:normAutofit/>
          </a:bodyPr>
          <a:lstStyle/>
          <a:p>
            <a:r>
              <a:rPr lang="en-NZ" sz="2400" b="1" dirty="0" smtClean="0">
                <a:solidFill>
                  <a:srgbClr val="990033"/>
                </a:solidFill>
              </a:rPr>
              <a:t>    </a:t>
            </a:r>
            <a:r>
              <a:rPr lang="en-NZ" sz="2400" b="1" dirty="0" smtClean="0">
                <a:solidFill>
                  <a:srgbClr val="C00000"/>
                </a:solidFill>
              </a:rPr>
              <a:t>KEMANTAPAN LERENG, </a:t>
            </a:r>
            <a:br>
              <a:rPr lang="en-NZ" sz="2400" b="1" dirty="0" smtClean="0">
                <a:solidFill>
                  <a:srgbClr val="C00000"/>
                </a:solidFill>
              </a:rPr>
            </a:br>
            <a:r>
              <a:rPr lang="en-NZ" sz="2400" b="1" dirty="0" smtClean="0">
                <a:solidFill>
                  <a:srgbClr val="C00000"/>
                </a:solidFill>
              </a:rPr>
              <a:t>DAN PENGGUNAAN CARA ANALISA TEORETIS</a:t>
            </a:r>
            <a:br>
              <a:rPr lang="en-NZ" sz="2400" b="1" dirty="0" smtClean="0">
                <a:solidFill>
                  <a:srgbClr val="C00000"/>
                </a:solidFill>
              </a:rPr>
            </a:br>
            <a:r>
              <a:rPr lang="en-NZ" sz="2400" b="1" dirty="0" smtClean="0">
                <a:solidFill>
                  <a:srgbClr val="7030A0"/>
                </a:solidFill>
              </a:rPr>
              <a:t/>
            </a:r>
            <a:br>
              <a:rPr lang="en-NZ" sz="2400" b="1" dirty="0" smtClean="0">
                <a:solidFill>
                  <a:srgbClr val="7030A0"/>
                </a:solidFill>
              </a:rPr>
            </a:br>
            <a:r>
              <a:rPr lang="id-ID" sz="2400" b="1" dirty="0" smtClean="0">
                <a:solidFill>
                  <a:srgbClr val="7030A0"/>
                </a:solidFill>
              </a:rPr>
              <a:t>Pada negeri-negeri tropis seperti Indonesia, peranan observasi, pengalaman</a:t>
            </a:r>
            <a:r>
              <a:rPr lang="en-US" sz="2400" b="1" dirty="0" smtClean="0">
                <a:solidFill>
                  <a:srgbClr val="7030A0"/>
                </a:solidFill>
              </a:rPr>
              <a:t>,</a:t>
            </a:r>
            <a:r>
              <a:rPr lang="id-ID" sz="2400" b="1" dirty="0" smtClean="0">
                <a:solidFill>
                  <a:srgbClr val="7030A0"/>
                </a:solidFill>
              </a:rPr>
              <a:t> dan “judgement” menjadi sangat penting, khususnya untuk penilaian kemanatapan lereng pada tanah residu. </a:t>
            </a:r>
            <a:r>
              <a:rPr lang="en-NZ" sz="2400" dirty="0" smtClean="0"/>
              <a:t/>
            </a:r>
            <a:br>
              <a:rPr lang="en-NZ" sz="2400" dirty="0" smtClean="0"/>
            </a:br>
            <a:r>
              <a:rPr lang="en-NZ" sz="2400" dirty="0" smtClean="0"/>
              <a:t/>
            </a:r>
            <a:br>
              <a:rPr lang="en-NZ" sz="2400" dirty="0" smtClean="0"/>
            </a:br>
            <a:r>
              <a:rPr lang="en-NZ" sz="2400" dirty="0" smtClean="0">
                <a:solidFill>
                  <a:srgbClr val="FF0000"/>
                </a:solidFill>
              </a:rPr>
              <a:t>“</a:t>
            </a:r>
            <a:r>
              <a:rPr lang="en-NZ" sz="2400" b="1" i="1" dirty="0" smtClean="0">
                <a:solidFill>
                  <a:srgbClr val="FF0000"/>
                </a:solidFill>
              </a:rPr>
              <a:t>However, as soon as we pass from steel and concrete to earth, the omnipotence of theory ceases to exist. In the first place, the earth in its natural state is never uniform. Second, its properties are too complicated for rigorous theoretical treatment. Finally, even an approximate mathematical solution of some of the most common problems is extremely difficult”</a:t>
            </a:r>
            <a:r>
              <a:rPr lang="en-NZ" sz="2400" b="1" i="1" dirty="0" smtClean="0">
                <a:solidFill>
                  <a:srgbClr val="002060"/>
                </a:solidFill>
              </a:rPr>
              <a:t/>
            </a:r>
            <a:br>
              <a:rPr lang="en-NZ" sz="2400" b="1" i="1" dirty="0" smtClean="0">
                <a:solidFill>
                  <a:srgbClr val="002060"/>
                </a:solidFill>
              </a:rPr>
            </a:br>
            <a:r>
              <a:rPr lang="en-NZ" sz="2400" b="1" i="1" dirty="0" smtClean="0">
                <a:solidFill>
                  <a:srgbClr val="002060"/>
                </a:solidFill>
              </a:rPr>
              <a:t>                              </a:t>
            </a:r>
            <a:r>
              <a:rPr lang="en-NZ" sz="2000" b="1" i="1" dirty="0" smtClean="0">
                <a:solidFill>
                  <a:srgbClr val="00B050"/>
                </a:solidFill>
              </a:rPr>
              <a:t>(</a:t>
            </a:r>
            <a:r>
              <a:rPr lang="en-NZ" sz="2000" b="1" i="1" dirty="0" err="1" smtClean="0">
                <a:solidFill>
                  <a:srgbClr val="00B050"/>
                </a:solidFill>
              </a:rPr>
              <a:t>Terzaghi</a:t>
            </a:r>
            <a:r>
              <a:rPr lang="en-NZ" sz="2000" b="1" i="1" dirty="0" smtClean="0">
                <a:solidFill>
                  <a:srgbClr val="00B050"/>
                </a:solidFill>
              </a:rPr>
              <a:t>, 1936)</a:t>
            </a:r>
            <a:endParaRPr lang="en-NZ"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L-Karak Highway 2-2.jpg"/>
          <p:cNvPicPr>
            <a:picLocks noChangeAspect="1"/>
          </p:cNvPicPr>
          <p:nvPr/>
        </p:nvPicPr>
        <p:blipFill>
          <a:blip r:embed="rId2" cstate="print"/>
          <a:srcRect l="3004" t="6249" r="3918" b="2094"/>
          <a:stretch>
            <a:fillRect/>
          </a:stretch>
        </p:blipFill>
        <p:spPr>
          <a:xfrm>
            <a:off x="179512" y="-25"/>
            <a:ext cx="8865481" cy="6001249"/>
          </a:xfrm>
          <a:prstGeom prst="rect">
            <a:avLst/>
          </a:prstGeom>
          <a:ln w="19050">
            <a:solidFill>
              <a:srgbClr val="C00000"/>
            </a:solidFill>
          </a:ln>
        </p:spPr>
      </p:pic>
      <p:sp>
        <p:nvSpPr>
          <p:cNvPr id="2" name="Title 1"/>
          <p:cNvSpPr>
            <a:spLocks noGrp="1"/>
          </p:cNvSpPr>
          <p:nvPr>
            <p:ph type="title"/>
          </p:nvPr>
        </p:nvSpPr>
        <p:spPr>
          <a:xfrm>
            <a:off x="2285984" y="6252400"/>
            <a:ext cx="3714776" cy="488968"/>
          </a:xfrm>
          <a:solidFill>
            <a:schemeClr val="bg1"/>
          </a:solidFill>
          <a:ln w="28575">
            <a:solidFill>
              <a:srgbClr val="C00000"/>
            </a:solidFill>
          </a:ln>
        </p:spPr>
        <p:txBody>
          <a:bodyPr>
            <a:normAutofit/>
          </a:bodyPr>
          <a:lstStyle/>
          <a:p>
            <a:r>
              <a:rPr lang="en-NZ" sz="2000" b="1" dirty="0" smtClean="0">
                <a:solidFill>
                  <a:srgbClr val="C00000"/>
                </a:solidFill>
                <a:latin typeface="Arial" pitchFamily="34" charset="0"/>
                <a:cs typeface="Arial" pitchFamily="34" charset="0"/>
              </a:rPr>
              <a:t>Weathered granite, Malaysia</a:t>
            </a:r>
            <a:endParaRPr lang="en-NZ" sz="20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MKK slope defect failure.jpg"/>
          <p:cNvPicPr>
            <a:picLocks noChangeAspect="1"/>
          </p:cNvPicPr>
          <p:nvPr/>
        </p:nvPicPr>
        <p:blipFill>
          <a:blip r:embed="rId2" cstate="print"/>
          <a:stretch>
            <a:fillRect/>
          </a:stretch>
        </p:blipFill>
        <p:spPr>
          <a:xfrm>
            <a:off x="3275856" y="12793"/>
            <a:ext cx="5786478" cy="6845231"/>
          </a:xfrm>
          <a:prstGeom prst="rect">
            <a:avLst/>
          </a:prstGeom>
          <a:ln w="28575">
            <a:solidFill>
              <a:srgbClr val="C00000"/>
            </a:solidFill>
          </a:ln>
        </p:spPr>
      </p:pic>
      <p:sp>
        <p:nvSpPr>
          <p:cNvPr id="2" name="Title 1"/>
          <p:cNvSpPr>
            <a:spLocks noGrp="1"/>
          </p:cNvSpPr>
          <p:nvPr>
            <p:ph type="title"/>
          </p:nvPr>
        </p:nvSpPr>
        <p:spPr>
          <a:xfrm>
            <a:off x="457200" y="2274902"/>
            <a:ext cx="2543164" cy="1868478"/>
          </a:xfrm>
          <a:solidFill>
            <a:schemeClr val="accent4">
              <a:lumMod val="20000"/>
              <a:lumOff val="80000"/>
            </a:schemeClr>
          </a:solidFill>
          <a:ln w="19050">
            <a:solidFill>
              <a:srgbClr val="C00000"/>
            </a:solidFill>
          </a:ln>
        </p:spPr>
        <p:txBody>
          <a:bodyPr>
            <a:noAutofit/>
          </a:bodyPr>
          <a:lstStyle/>
          <a:p>
            <a:r>
              <a:rPr lang="en-NZ" sz="2000" b="1" dirty="0" smtClean="0">
                <a:solidFill>
                  <a:srgbClr val="C00000"/>
                </a:solidFill>
                <a:latin typeface="Arial" pitchFamily="34" charset="0"/>
                <a:cs typeface="Arial" pitchFamily="34" charset="0"/>
              </a:rPr>
              <a:t>Weathered sandstone,</a:t>
            </a:r>
            <a:br>
              <a:rPr lang="en-NZ" sz="2000" b="1" dirty="0" smtClean="0">
                <a:solidFill>
                  <a:srgbClr val="C00000"/>
                </a:solidFill>
                <a:latin typeface="Arial" pitchFamily="34" charset="0"/>
                <a:cs typeface="Arial" pitchFamily="34" charset="0"/>
              </a:rPr>
            </a:br>
            <a:r>
              <a:rPr lang="en-NZ" sz="2000" b="1" dirty="0" smtClean="0">
                <a:solidFill>
                  <a:srgbClr val="C00000"/>
                </a:solidFill>
                <a:latin typeface="Arial" pitchFamily="34" charset="0"/>
                <a:cs typeface="Arial" pitchFamily="34" charset="0"/>
              </a:rPr>
              <a:t>Kuala </a:t>
            </a:r>
            <a:r>
              <a:rPr lang="en-NZ" sz="2000" b="1" dirty="0" err="1" smtClean="0">
                <a:solidFill>
                  <a:srgbClr val="C00000"/>
                </a:solidFill>
                <a:latin typeface="Arial" pitchFamily="34" charset="0"/>
                <a:cs typeface="Arial" pitchFamily="34" charset="0"/>
              </a:rPr>
              <a:t>Krai</a:t>
            </a:r>
            <a:r>
              <a:rPr lang="en-NZ" sz="2000" b="1" dirty="0" smtClean="0">
                <a:solidFill>
                  <a:srgbClr val="C00000"/>
                </a:solidFill>
                <a:latin typeface="Arial" pitchFamily="34" charset="0"/>
                <a:cs typeface="Arial" pitchFamily="34" charset="0"/>
              </a:rPr>
              <a:t> - </a:t>
            </a:r>
            <a:r>
              <a:rPr lang="en-NZ" sz="2000" b="1" dirty="0" err="1" smtClean="0">
                <a:solidFill>
                  <a:srgbClr val="C00000"/>
                </a:solidFill>
                <a:latin typeface="Arial" pitchFamily="34" charset="0"/>
                <a:cs typeface="Arial" pitchFamily="34" charset="0"/>
              </a:rPr>
              <a:t>Gua</a:t>
            </a:r>
            <a:r>
              <a:rPr lang="en-NZ" sz="2000" b="1" dirty="0" smtClean="0">
                <a:solidFill>
                  <a:srgbClr val="C00000"/>
                </a:solidFill>
                <a:latin typeface="Arial" pitchFamily="34" charset="0"/>
                <a:cs typeface="Arial" pitchFamily="34" charset="0"/>
              </a:rPr>
              <a:t> </a:t>
            </a:r>
            <a:r>
              <a:rPr lang="en-NZ" sz="2000" b="1" dirty="0" err="1" smtClean="0">
                <a:solidFill>
                  <a:srgbClr val="C00000"/>
                </a:solidFill>
                <a:latin typeface="Arial" pitchFamily="34" charset="0"/>
                <a:cs typeface="Arial" pitchFamily="34" charset="0"/>
              </a:rPr>
              <a:t>Musang</a:t>
            </a:r>
            <a:r>
              <a:rPr lang="en-NZ" sz="2000" b="1" dirty="0" smtClean="0">
                <a:solidFill>
                  <a:srgbClr val="C00000"/>
                </a:solidFill>
                <a:latin typeface="Arial" pitchFamily="34" charset="0"/>
                <a:cs typeface="Arial" pitchFamily="34" charset="0"/>
              </a:rPr>
              <a:t> highway, Malaysia</a:t>
            </a:r>
            <a:endParaRPr lang="en-NZ" sz="20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Kepa Rd slip.jpg"/>
          <p:cNvPicPr>
            <a:picLocks noChangeAspect="1"/>
          </p:cNvPicPr>
          <p:nvPr/>
        </p:nvPicPr>
        <p:blipFill>
          <a:blip r:embed="rId2" cstate="print">
            <a:lum bright="10000"/>
          </a:blip>
          <a:srcRect r="8664"/>
          <a:stretch>
            <a:fillRect/>
          </a:stretch>
        </p:blipFill>
        <p:spPr bwMode="auto">
          <a:xfrm>
            <a:off x="0" y="0"/>
            <a:ext cx="9144000" cy="6858000"/>
          </a:xfrm>
          <a:prstGeom prst="rect">
            <a:avLst/>
          </a:prstGeom>
          <a:noFill/>
          <a:ln w="9525">
            <a:noFill/>
            <a:miter lim="800000"/>
            <a:headEnd/>
            <a:tailEnd/>
          </a:ln>
        </p:spPr>
      </p:pic>
      <p:sp>
        <p:nvSpPr>
          <p:cNvPr id="8195" name="Title 4"/>
          <p:cNvSpPr>
            <a:spLocks noGrp="1"/>
          </p:cNvSpPr>
          <p:nvPr>
            <p:ph type="title"/>
          </p:nvPr>
        </p:nvSpPr>
        <p:spPr>
          <a:xfrm>
            <a:off x="457200" y="5643577"/>
            <a:ext cx="8229600" cy="500047"/>
          </a:xfrm>
          <a:solidFill>
            <a:schemeClr val="bg1">
              <a:alpha val="50196"/>
            </a:schemeClr>
          </a:solidFill>
          <a:ln w="19050">
            <a:solidFill>
              <a:srgbClr val="C00000"/>
            </a:solidFill>
          </a:ln>
        </p:spPr>
        <p:txBody>
          <a:bodyPr/>
          <a:lstStyle/>
          <a:p>
            <a:pPr eaLnBrk="1" hangingPunct="1"/>
            <a:r>
              <a:rPr lang="en-US" sz="2400" b="1" dirty="0" smtClean="0">
                <a:solidFill>
                  <a:srgbClr val="C00000"/>
                </a:solidFill>
                <a:cs typeface="Arial" charset="0"/>
              </a:rPr>
              <a:t>Visual inspection shows very clear signs of instability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620688"/>
            <a:ext cx="2483768" cy="5184576"/>
          </a:xfrm>
          <a:solidFill>
            <a:schemeClr val="accent6">
              <a:lumMod val="20000"/>
              <a:lumOff val="80000"/>
            </a:schemeClr>
          </a:solidFill>
          <a:ln w="28575">
            <a:solidFill>
              <a:srgbClr val="C00000"/>
            </a:solidFill>
          </a:ln>
        </p:spPr>
        <p:txBody>
          <a:bodyPr>
            <a:noAutofit/>
          </a:bodyPr>
          <a:lstStyle/>
          <a:p>
            <a:r>
              <a:rPr lang="en-NZ" sz="2400" b="1" dirty="0" smtClean="0">
                <a:solidFill>
                  <a:srgbClr val="C00000"/>
                </a:solidFill>
                <a:latin typeface="Arial" pitchFamily="34" charset="0"/>
                <a:cs typeface="Arial" pitchFamily="34" charset="0"/>
              </a:rPr>
              <a:t>Tanah </a:t>
            </a:r>
            <a:r>
              <a:rPr lang="en-NZ" sz="2400" b="1" dirty="0" err="1" smtClean="0">
                <a:solidFill>
                  <a:srgbClr val="C00000"/>
                </a:solidFill>
                <a:latin typeface="Arial" pitchFamily="34" charset="0"/>
                <a:cs typeface="Arial" pitchFamily="34" charset="0"/>
              </a:rPr>
              <a:t>residu</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dibentuk</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langsung</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dari</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proses</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pelapukan</a:t>
            </a:r>
            <a:r>
              <a:rPr lang="en-NZ" sz="2400" b="1" dirty="0" smtClean="0">
                <a:solidFill>
                  <a:srgbClr val="C00000"/>
                </a:solidFill>
                <a:latin typeface="Arial" pitchFamily="34" charset="0"/>
                <a:cs typeface="Arial" pitchFamily="34" charset="0"/>
              </a:rPr>
              <a:t/>
            </a:r>
            <a:br>
              <a:rPr lang="en-NZ" sz="2400" b="1" dirty="0" smtClean="0">
                <a:solidFill>
                  <a:srgbClr val="C00000"/>
                </a:solidFill>
                <a:latin typeface="Arial" pitchFamily="34" charset="0"/>
                <a:cs typeface="Arial" pitchFamily="34" charset="0"/>
              </a:rPr>
            </a:br>
            <a:r>
              <a:rPr lang="en-NZ" sz="2400" b="1" dirty="0" smtClean="0">
                <a:solidFill>
                  <a:srgbClr val="C00000"/>
                </a:solidFill>
                <a:latin typeface="Arial" pitchFamily="34" charset="0"/>
                <a:cs typeface="Arial" pitchFamily="34" charset="0"/>
              </a:rPr>
              <a:t/>
            </a:r>
            <a:br>
              <a:rPr lang="en-NZ" sz="2400" b="1" dirty="0" smtClean="0">
                <a:solidFill>
                  <a:srgbClr val="C00000"/>
                </a:solidFill>
                <a:latin typeface="Arial" pitchFamily="34" charset="0"/>
                <a:cs typeface="Arial" pitchFamily="34" charset="0"/>
              </a:rPr>
            </a:br>
            <a:r>
              <a:rPr lang="en-NZ" sz="2400" b="1" dirty="0" smtClean="0">
                <a:solidFill>
                  <a:srgbClr val="C00000"/>
                </a:solidFill>
                <a:latin typeface="Arial" pitchFamily="34" charset="0"/>
                <a:cs typeface="Arial" pitchFamily="34" charset="0"/>
              </a:rPr>
              <a:t>Tanah </a:t>
            </a:r>
            <a:r>
              <a:rPr lang="en-NZ" sz="2400" b="1" dirty="0" err="1" smtClean="0">
                <a:solidFill>
                  <a:srgbClr val="C00000"/>
                </a:solidFill>
                <a:latin typeface="Arial" pitchFamily="34" charset="0"/>
                <a:cs typeface="Arial" pitchFamily="34" charset="0"/>
              </a:rPr>
              <a:t>endapan</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dibentuk</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dengan</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proses</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erosi</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pengangkutan</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dan</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pengendapan</a:t>
            </a:r>
            <a:endParaRPr lang="en-NZ" sz="2400" b="1" dirty="0">
              <a:solidFill>
                <a:srgbClr val="C00000"/>
              </a:solidFill>
              <a:latin typeface="Arial" pitchFamily="34" charset="0"/>
              <a:cs typeface="Arial" pitchFamily="34" charset="0"/>
            </a:endParaRPr>
          </a:p>
        </p:txBody>
      </p:sp>
      <p:pic>
        <p:nvPicPr>
          <p:cNvPr id="3" name="Picture 2" descr="Figure 2 PP.wmf"/>
          <p:cNvPicPr>
            <a:picLocks noChangeAspect="1"/>
          </p:cNvPicPr>
          <p:nvPr/>
        </p:nvPicPr>
        <p:blipFill>
          <a:blip r:embed="rId2" cstate="print"/>
          <a:srcRect l="-3614" t="-2309" r="-4819" b="-2311"/>
          <a:stretch>
            <a:fillRect/>
          </a:stretch>
        </p:blipFill>
        <p:spPr>
          <a:xfrm>
            <a:off x="2627784" y="285728"/>
            <a:ext cx="6429420" cy="6215106"/>
          </a:xfrm>
          <a:prstGeom prst="rect">
            <a:avLst/>
          </a:prstGeom>
          <a:solidFill>
            <a:schemeClr val="accent4">
              <a:lumMod val="20000"/>
              <a:lumOff val="80000"/>
            </a:schemeClr>
          </a:solidFill>
          <a:ln w="19050">
            <a:solidFill>
              <a:srgbClr val="C00000"/>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arajat road cutting slip.jpg"/>
          <p:cNvPicPr>
            <a:picLocks noChangeAspect="1"/>
          </p:cNvPicPr>
          <p:nvPr/>
        </p:nvPicPr>
        <p:blipFill>
          <a:blip r:embed="rId2" cstate="print">
            <a:lum bright="10000"/>
          </a:blip>
          <a:srcRect l="4039" r="2901"/>
          <a:stretch>
            <a:fillRect/>
          </a:stretch>
        </p:blipFill>
        <p:spPr bwMode="auto">
          <a:xfrm>
            <a:off x="0" y="0"/>
            <a:ext cx="9144000" cy="6858000"/>
          </a:xfrm>
          <a:prstGeom prst="rect">
            <a:avLst/>
          </a:prstGeom>
          <a:noFill/>
          <a:ln w="9525">
            <a:noFill/>
            <a:miter lim="800000"/>
            <a:headEnd/>
            <a:tailEnd/>
          </a:ln>
        </p:spPr>
      </p:pic>
      <p:sp>
        <p:nvSpPr>
          <p:cNvPr id="9219" name="Title 3"/>
          <p:cNvSpPr>
            <a:spLocks noGrp="1"/>
          </p:cNvSpPr>
          <p:nvPr>
            <p:ph type="title"/>
          </p:nvPr>
        </p:nvSpPr>
        <p:spPr>
          <a:xfrm>
            <a:off x="1259632" y="71438"/>
            <a:ext cx="7128792" cy="981298"/>
          </a:xfrm>
          <a:solidFill>
            <a:schemeClr val="bg1"/>
          </a:solidFill>
          <a:ln w="28575">
            <a:solidFill>
              <a:srgbClr val="C00000"/>
            </a:solidFill>
          </a:ln>
        </p:spPr>
        <p:txBody>
          <a:bodyPr/>
          <a:lstStyle/>
          <a:p>
            <a:pPr eaLnBrk="1" hangingPunct="1"/>
            <a:r>
              <a:rPr lang="en-US" sz="2400" b="1" dirty="0" err="1" smtClean="0">
                <a:solidFill>
                  <a:srgbClr val="C00000"/>
                </a:solidFill>
                <a:cs typeface="Arial" charset="0"/>
              </a:rPr>
              <a:t>Darajat</a:t>
            </a:r>
            <a:r>
              <a:rPr lang="en-US" sz="2400" b="1" dirty="0" smtClean="0">
                <a:solidFill>
                  <a:srgbClr val="C00000"/>
                </a:solidFill>
                <a:cs typeface="Arial" charset="0"/>
              </a:rPr>
              <a:t> Geothermal Project, West Java, Indonesia </a:t>
            </a:r>
            <a:br>
              <a:rPr lang="en-US" sz="2400" b="1" dirty="0" smtClean="0">
                <a:solidFill>
                  <a:srgbClr val="C00000"/>
                </a:solidFill>
                <a:cs typeface="Arial" charset="0"/>
              </a:rPr>
            </a:br>
            <a:r>
              <a:rPr lang="en-US" sz="2400" b="1" dirty="0" smtClean="0">
                <a:solidFill>
                  <a:srgbClr val="C00000"/>
                </a:solidFill>
                <a:cs typeface="Arial" charset="0"/>
              </a:rPr>
              <a:t>- Slip on access road to base camp (power station site)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arajat road cutting slip - soil profile.jpg"/>
          <p:cNvPicPr>
            <a:picLocks noChangeAspect="1"/>
          </p:cNvPicPr>
          <p:nvPr/>
        </p:nvPicPr>
        <p:blipFill>
          <a:blip r:embed="rId2" cstate="print"/>
          <a:srcRect l="5165" r="2351"/>
          <a:stretch>
            <a:fillRect/>
          </a:stretch>
        </p:blipFill>
        <p:spPr bwMode="auto">
          <a:xfrm>
            <a:off x="0" y="0"/>
            <a:ext cx="9129713" cy="6858000"/>
          </a:xfrm>
          <a:prstGeom prst="rect">
            <a:avLst/>
          </a:prstGeom>
          <a:noFill/>
          <a:ln w="9525">
            <a:noFill/>
            <a:miter lim="800000"/>
            <a:headEnd/>
            <a:tailEnd/>
          </a:ln>
        </p:spPr>
      </p:pic>
      <p:sp>
        <p:nvSpPr>
          <p:cNvPr id="10243" name="Title 3"/>
          <p:cNvSpPr>
            <a:spLocks noGrp="1"/>
          </p:cNvSpPr>
          <p:nvPr>
            <p:ph type="title"/>
          </p:nvPr>
        </p:nvSpPr>
        <p:spPr>
          <a:xfrm>
            <a:off x="611561" y="5726113"/>
            <a:ext cx="8136904" cy="1060450"/>
          </a:xfrm>
          <a:solidFill>
            <a:srgbClr val="FFFFCC">
              <a:alpha val="47842"/>
            </a:srgbClr>
          </a:solidFill>
          <a:ln w="28575">
            <a:solidFill>
              <a:srgbClr val="C00000"/>
            </a:solidFill>
          </a:ln>
        </p:spPr>
        <p:txBody>
          <a:bodyPr/>
          <a:lstStyle/>
          <a:p>
            <a:pPr eaLnBrk="1" hangingPunct="1"/>
            <a:r>
              <a:rPr lang="en-US" sz="2800" b="1" dirty="0" err="1" smtClean="0">
                <a:solidFill>
                  <a:srgbClr val="C00000"/>
                </a:solidFill>
                <a:cs typeface="Arial" charset="0"/>
              </a:rPr>
              <a:t>Darajat</a:t>
            </a:r>
            <a:r>
              <a:rPr lang="en-US" sz="2800" b="1" dirty="0" smtClean="0">
                <a:solidFill>
                  <a:srgbClr val="C00000"/>
                </a:solidFill>
                <a:cs typeface="Arial" charset="0"/>
              </a:rPr>
              <a:t> Geothermal Project </a:t>
            </a:r>
            <a:br>
              <a:rPr lang="en-US" sz="2800" b="1" dirty="0" smtClean="0">
                <a:solidFill>
                  <a:srgbClr val="C00000"/>
                </a:solidFill>
                <a:cs typeface="Arial" charset="0"/>
              </a:rPr>
            </a:br>
            <a:r>
              <a:rPr lang="en-US" sz="2800" b="1" dirty="0" smtClean="0">
                <a:solidFill>
                  <a:srgbClr val="C00000"/>
                </a:solidFill>
                <a:cs typeface="Arial" charset="0"/>
              </a:rPr>
              <a:t>slip on access road to base camp – soil </a:t>
            </a:r>
            <a:r>
              <a:rPr lang="en-US" sz="2800" b="1" dirty="0" smtClean="0">
                <a:solidFill>
                  <a:srgbClr val="C00000"/>
                </a:solidFill>
                <a:cs typeface="Arial" charset="0"/>
              </a:rPr>
              <a:t>conditions?</a:t>
            </a:r>
            <a:endParaRPr lang="en-US" sz="2800" b="1" dirty="0" smtClean="0">
              <a:solidFill>
                <a:srgbClr val="C00000"/>
              </a:solidFill>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arajat road cutting - slips on stream bank.jpg"/>
          <p:cNvPicPr>
            <a:picLocks noChangeAspect="1"/>
          </p:cNvPicPr>
          <p:nvPr/>
        </p:nvPicPr>
        <p:blipFill>
          <a:blip r:embed="rId2" cstate="print"/>
          <a:srcRect t="8560"/>
          <a:stretch>
            <a:fillRect/>
          </a:stretch>
        </p:blipFill>
        <p:spPr bwMode="auto">
          <a:xfrm>
            <a:off x="-25400" y="0"/>
            <a:ext cx="9169400" cy="5341938"/>
          </a:xfrm>
          <a:prstGeom prst="rect">
            <a:avLst/>
          </a:prstGeom>
          <a:noFill/>
          <a:ln w="9525">
            <a:noFill/>
            <a:miter lim="800000"/>
            <a:headEnd/>
            <a:tailEnd/>
          </a:ln>
        </p:spPr>
      </p:pic>
      <p:sp>
        <p:nvSpPr>
          <p:cNvPr id="4" name="Title 3"/>
          <p:cNvSpPr>
            <a:spLocks noGrp="1"/>
          </p:cNvSpPr>
          <p:nvPr>
            <p:ph type="title"/>
          </p:nvPr>
        </p:nvSpPr>
        <p:spPr>
          <a:xfrm>
            <a:off x="457200" y="5572125"/>
            <a:ext cx="8229600" cy="1143000"/>
          </a:xfrm>
          <a:solidFill>
            <a:schemeClr val="bg1">
              <a:alpha val="47059"/>
            </a:schemeClr>
          </a:solidFill>
          <a:ln w="28575">
            <a:solidFill>
              <a:srgbClr val="C00000"/>
            </a:solidFill>
          </a:ln>
        </p:spPr>
        <p:txBody>
          <a:bodyPr rtlCol="0">
            <a:normAutofit/>
          </a:bodyPr>
          <a:lstStyle/>
          <a:p>
            <a:pPr eaLnBrk="1" fontAlgn="auto" hangingPunct="1">
              <a:spcAft>
                <a:spcPts val="0"/>
              </a:spcAft>
              <a:defRPr/>
            </a:pPr>
            <a:r>
              <a:rPr lang="en-US" sz="2800" b="1" dirty="0" err="1" smtClean="0">
                <a:solidFill>
                  <a:srgbClr val="C00000"/>
                </a:solidFill>
                <a:cs typeface="Arial" pitchFamily="34" charset="0"/>
              </a:rPr>
              <a:t>Darajat</a:t>
            </a:r>
            <a:r>
              <a:rPr lang="en-US" sz="2800" b="1" dirty="0" smtClean="0">
                <a:solidFill>
                  <a:srgbClr val="C00000"/>
                </a:solidFill>
                <a:cs typeface="Arial" pitchFamily="34" charset="0"/>
              </a:rPr>
              <a:t> Geothermal Project – slip on access road </a:t>
            </a:r>
            <a:br>
              <a:rPr lang="en-US" sz="2800" b="1" dirty="0" smtClean="0">
                <a:solidFill>
                  <a:srgbClr val="C00000"/>
                </a:solidFill>
                <a:cs typeface="Arial" pitchFamily="34" charset="0"/>
              </a:rPr>
            </a:br>
            <a:r>
              <a:rPr lang="en-US" sz="2800" b="1" dirty="0" smtClean="0">
                <a:solidFill>
                  <a:srgbClr val="C00000"/>
                </a:solidFill>
                <a:cs typeface="Arial" pitchFamily="34" charset="0"/>
              </a:rPr>
              <a:t>Difficult soil conditions evident along the stream bank</a:t>
            </a:r>
            <a:endParaRPr lang="en-US" sz="2800" b="1" dirty="0">
              <a:solidFill>
                <a:srgbClr val="C00000"/>
              </a:solidFill>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08720"/>
            <a:ext cx="8568952" cy="4449106"/>
          </a:xfrm>
          <a:solidFill>
            <a:schemeClr val="accent5">
              <a:lumMod val="20000"/>
              <a:lumOff val="80000"/>
            </a:schemeClr>
          </a:solidFill>
          <a:ln w="28575">
            <a:solidFill>
              <a:srgbClr val="C00000"/>
            </a:solidFill>
          </a:ln>
        </p:spPr>
        <p:txBody>
          <a:bodyPr>
            <a:normAutofit/>
          </a:bodyPr>
          <a:lstStyle/>
          <a:p>
            <a:pPr algn="l"/>
            <a:r>
              <a:rPr lang="en-NZ" sz="2400" b="1" dirty="0" smtClean="0">
                <a:solidFill>
                  <a:srgbClr val="990033"/>
                </a:solidFill>
              </a:rPr>
              <a:t>         </a:t>
            </a:r>
            <a:r>
              <a:rPr lang="en-NZ" sz="2400" b="1" dirty="0" smtClean="0">
                <a:solidFill>
                  <a:srgbClr val="990033"/>
                </a:solidFill>
                <a:latin typeface="Arial" pitchFamily="34" charset="0"/>
                <a:cs typeface="Arial" pitchFamily="34" charset="0"/>
              </a:rPr>
              <a:t>THEORETICAL SLOPE STABILITY ANALYSIS:</a:t>
            </a:r>
            <a:br>
              <a:rPr lang="en-NZ" sz="2400" b="1" dirty="0" smtClean="0">
                <a:solidFill>
                  <a:srgbClr val="990033"/>
                </a:solidFill>
                <a:latin typeface="Arial" pitchFamily="34" charset="0"/>
                <a:cs typeface="Arial" pitchFamily="34" charset="0"/>
              </a:rPr>
            </a:br>
            <a:r>
              <a:rPr lang="en-NZ" sz="2400" b="1" dirty="0" smtClean="0">
                <a:solidFill>
                  <a:srgbClr val="990033"/>
                </a:solidFill>
                <a:latin typeface="Arial" pitchFamily="34" charset="0"/>
                <a:cs typeface="Arial" pitchFamily="34" charset="0"/>
              </a:rPr>
              <a:t/>
            </a:r>
            <a:br>
              <a:rPr lang="en-NZ" sz="2400" b="1" dirty="0" smtClean="0">
                <a:solidFill>
                  <a:srgbClr val="990033"/>
                </a:solidFill>
                <a:latin typeface="Arial" pitchFamily="34" charset="0"/>
                <a:cs typeface="Arial" pitchFamily="34" charset="0"/>
              </a:rPr>
            </a:br>
            <a:r>
              <a:rPr lang="en-NZ" sz="2400" b="1" dirty="0" smtClean="0">
                <a:solidFill>
                  <a:srgbClr val="990033"/>
                </a:solidFill>
                <a:latin typeface="Arial" pitchFamily="34" charset="0"/>
                <a:cs typeface="Arial" pitchFamily="34" charset="0"/>
              </a:rPr>
              <a:t>  THE INFLUENCE OF SEASONS AND ISOLATED RAIN</a:t>
            </a:r>
            <a:br>
              <a:rPr lang="en-NZ" sz="2400" b="1" dirty="0" smtClean="0">
                <a:solidFill>
                  <a:srgbClr val="990033"/>
                </a:solidFill>
                <a:latin typeface="Arial" pitchFamily="34" charset="0"/>
                <a:cs typeface="Arial" pitchFamily="34" charset="0"/>
              </a:rPr>
            </a:br>
            <a:r>
              <a:rPr lang="en-NZ" sz="2400" b="1" dirty="0" smtClean="0">
                <a:solidFill>
                  <a:srgbClr val="990033"/>
                </a:solidFill>
                <a:latin typeface="Arial" pitchFamily="34" charset="0"/>
                <a:cs typeface="Arial" pitchFamily="34" charset="0"/>
              </a:rPr>
              <a:t>                STORMS ON SLOPE STABILITY</a:t>
            </a:r>
            <a:r>
              <a:rPr lang="en-NZ" sz="2400" b="1" dirty="0" smtClean="0">
                <a:solidFill>
                  <a:srgbClr val="990033"/>
                </a:solidFill>
              </a:rPr>
              <a:t>:</a:t>
            </a:r>
            <a:br>
              <a:rPr lang="en-NZ" sz="2400" b="1" dirty="0" smtClean="0">
                <a:solidFill>
                  <a:srgbClr val="990033"/>
                </a:solidFill>
              </a:rPr>
            </a:br>
            <a:r>
              <a:rPr lang="en-NZ" sz="2400" b="1" dirty="0" smtClean="0">
                <a:solidFill>
                  <a:srgbClr val="990033"/>
                </a:solidFill>
              </a:rPr>
              <a:t/>
            </a:r>
            <a:br>
              <a:rPr lang="en-NZ" sz="2400" b="1" dirty="0" smtClean="0">
                <a:solidFill>
                  <a:srgbClr val="990033"/>
                </a:solidFill>
              </a:rPr>
            </a:br>
            <a:r>
              <a:rPr lang="en-NZ" sz="2400" b="1" dirty="0" smtClean="0">
                <a:solidFill>
                  <a:srgbClr val="336600"/>
                </a:solidFill>
                <a:latin typeface="Arial" pitchFamily="34" charset="0"/>
                <a:cs typeface="Arial" pitchFamily="34" charset="0"/>
              </a:rPr>
              <a:t>With sedimentary soils, the permeability is so low that seasonal and rainfall events normally have little influence</a:t>
            </a:r>
            <a:br>
              <a:rPr lang="en-NZ" sz="2400" b="1" dirty="0" smtClean="0">
                <a:solidFill>
                  <a:srgbClr val="336600"/>
                </a:solidFill>
                <a:latin typeface="Arial" pitchFamily="34" charset="0"/>
                <a:cs typeface="Arial" pitchFamily="34" charset="0"/>
              </a:rPr>
            </a:br>
            <a:r>
              <a:rPr lang="en-NZ" sz="2400" b="1" dirty="0" smtClean="0">
                <a:solidFill>
                  <a:srgbClr val="336600"/>
                </a:solidFill>
                <a:latin typeface="Arial" pitchFamily="34" charset="0"/>
                <a:cs typeface="Arial" pitchFamily="34" charset="0"/>
              </a:rPr>
              <a:t/>
            </a:r>
            <a:br>
              <a:rPr lang="en-NZ" sz="2400" b="1" dirty="0" smtClean="0">
                <a:solidFill>
                  <a:srgbClr val="336600"/>
                </a:solidFill>
                <a:latin typeface="Arial" pitchFamily="34" charset="0"/>
                <a:cs typeface="Arial" pitchFamily="34" charset="0"/>
              </a:rPr>
            </a:br>
            <a:r>
              <a:rPr lang="en-NZ" sz="2400" b="1" dirty="0" smtClean="0">
                <a:solidFill>
                  <a:srgbClr val="336600"/>
                </a:solidFill>
                <a:latin typeface="Arial" pitchFamily="34" charset="0"/>
                <a:cs typeface="Arial" pitchFamily="34" charset="0"/>
              </a:rPr>
              <a:t>With residual soils, this is no longer the case – the high permeability means that rainfall is a common trigger for slips or landslides. </a:t>
            </a:r>
            <a:endParaRPr lang="en-NZ" sz="2400" dirty="0">
              <a:solidFill>
                <a:srgbClr val="336600"/>
              </a:solidFill>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989018"/>
            <a:ext cx="2428892" cy="3940180"/>
          </a:xfrm>
          <a:solidFill>
            <a:schemeClr val="accent5">
              <a:lumMod val="20000"/>
              <a:lumOff val="80000"/>
            </a:schemeClr>
          </a:solidFill>
          <a:ln w="28575">
            <a:solidFill>
              <a:srgbClr val="C00000"/>
            </a:solidFill>
          </a:ln>
        </p:spPr>
        <p:txBody>
          <a:bodyPr>
            <a:normAutofit/>
          </a:bodyPr>
          <a:lstStyle/>
          <a:p>
            <a:r>
              <a:rPr lang="en-NZ" sz="2000" b="1" dirty="0" smtClean="0">
                <a:solidFill>
                  <a:srgbClr val="C00000"/>
                </a:solidFill>
                <a:latin typeface="Arial" pitchFamily="34" charset="0"/>
                <a:cs typeface="Arial" pitchFamily="34" charset="0"/>
              </a:rPr>
              <a:t>Estimation of pore pressure from the position of the water table</a:t>
            </a:r>
            <a:br>
              <a:rPr lang="en-NZ" sz="2000" b="1" dirty="0" smtClean="0">
                <a:solidFill>
                  <a:srgbClr val="C00000"/>
                </a:solidFill>
                <a:latin typeface="Arial" pitchFamily="34" charset="0"/>
                <a:cs typeface="Arial" pitchFamily="34" charset="0"/>
              </a:rPr>
            </a:br>
            <a:r>
              <a:rPr lang="en-NZ" sz="2000" b="1" dirty="0" smtClean="0">
                <a:solidFill>
                  <a:srgbClr val="C00000"/>
                </a:solidFill>
                <a:latin typeface="Arial" pitchFamily="34" charset="0"/>
                <a:cs typeface="Arial" pitchFamily="34" charset="0"/>
              </a:rPr>
              <a:t/>
            </a:r>
            <a:br>
              <a:rPr lang="en-NZ" sz="2000" b="1" dirty="0" smtClean="0">
                <a:solidFill>
                  <a:srgbClr val="C00000"/>
                </a:solidFill>
                <a:latin typeface="Arial" pitchFamily="34" charset="0"/>
                <a:cs typeface="Arial" pitchFamily="34" charset="0"/>
              </a:rPr>
            </a:br>
            <a:r>
              <a:rPr lang="en-NZ" sz="2000" b="1" dirty="0" smtClean="0">
                <a:solidFill>
                  <a:srgbClr val="C00000"/>
                </a:solidFill>
                <a:latin typeface="Arial" pitchFamily="34" charset="0"/>
                <a:cs typeface="Arial" pitchFamily="34" charset="0"/>
              </a:rPr>
              <a:t>- normal procedure OK for gentle slopes, but possibly not for steep slopes in residual soils </a:t>
            </a:r>
            <a:endParaRPr lang="en-NZ" sz="2000" b="1" dirty="0">
              <a:solidFill>
                <a:srgbClr val="C00000"/>
              </a:solidFill>
              <a:latin typeface="Arial" pitchFamily="34" charset="0"/>
              <a:cs typeface="Arial" pitchFamily="34" charset="0"/>
            </a:endParaRPr>
          </a:p>
        </p:txBody>
      </p:sp>
      <p:pic>
        <p:nvPicPr>
          <p:cNvPr id="3" name="Picture 2" descr="Figure 13 PP.wmf"/>
          <p:cNvPicPr>
            <a:picLocks noChangeAspect="1"/>
          </p:cNvPicPr>
          <p:nvPr/>
        </p:nvPicPr>
        <p:blipFill>
          <a:blip r:embed="rId2" cstate="print"/>
          <a:srcRect l="-3011" t="-2099" r="-3011" b="-2099"/>
          <a:stretch>
            <a:fillRect/>
          </a:stretch>
        </p:blipFill>
        <p:spPr>
          <a:xfrm>
            <a:off x="3071802" y="-1"/>
            <a:ext cx="6072198" cy="6831223"/>
          </a:xfrm>
          <a:prstGeom prst="rect">
            <a:avLst/>
          </a:prstGeom>
          <a:solidFill>
            <a:schemeClr val="accent4">
              <a:lumMod val="20000"/>
              <a:lumOff val="80000"/>
            </a:schemeClr>
          </a:solidFill>
          <a:ln w="19050">
            <a:solidFill>
              <a:srgbClr val="C00000"/>
            </a:solid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071546"/>
            <a:ext cx="1571636" cy="3005526"/>
          </a:xfrm>
          <a:solidFill>
            <a:schemeClr val="accent5">
              <a:lumMod val="20000"/>
              <a:lumOff val="80000"/>
            </a:schemeClr>
          </a:solidFill>
          <a:ln w="19050">
            <a:solidFill>
              <a:srgbClr val="C00000"/>
            </a:solidFill>
          </a:ln>
        </p:spPr>
        <p:txBody>
          <a:bodyPr>
            <a:noAutofit/>
          </a:bodyPr>
          <a:lstStyle/>
          <a:p>
            <a:pPr algn="l"/>
            <a:r>
              <a:rPr lang="en-NZ" sz="1600" b="1" dirty="0" err="1" smtClean="0">
                <a:solidFill>
                  <a:srgbClr val="C00000"/>
                </a:solidFill>
                <a:latin typeface="Arial" pitchFamily="34" charset="0"/>
                <a:cs typeface="Arial" pitchFamily="34" charset="0"/>
              </a:rPr>
              <a:t>Contoh</a:t>
            </a:r>
            <a:r>
              <a:rPr lang="en-NZ" sz="1600" b="1" dirty="0" smtClean="0">
                <a:solidFill>
                  <a:srgbClr val="C00000"/>
                </a:solidFill>
                <a:latin typeface="Arial" pitchFamily="34" charset="0"/>
                <a:cs typeface="Arial" pitchFamily="34" charset="0"/>
              </a:rPr>
              <a:t>: </a:t>
            </a:r>
            <a:br>
              <a:rPr lang="en-NZ" sz="1600" b="1" dirty="0" smtClean="0">
                <a:solidFill>
                  <a:srgbClr val="C00000"/>
                </a:solidFill>
                <a:latin typeface="Arial" pitchFamily="34" charset="0"/>
                <a:cs typeface="Arial" pitchFamily="34" charset="0"/>
              </a:rPr>
            </a:br>
            <a:r>
              <a:rPr lang="en-NZ" sz="1600" b="1" dirty="0" smtClean="0">
                <a:solidFill>
                  <a:srgbClr val="C00000"/>
                </a:solidFill>
                <a:latin typeface="Arial" pitchFamily="34" charset="0"/>
                <a:cs typeface="Arial" pitchFamily="34" charset="0"/>
              </a:rPr>
              <a:t/>
            </a:r>
            <a:br>
              <a:rPr lang="en-NZ" sz="1600" b="1" dirty="0" smtClean="0">
                <a:solidFill>
                  <a:srgbClr val="C00000"/>
                </a:solidFill>
                <a:latin typeface="Arial" pitchFamily="34" charset="0"/>
                <a:cs typeface="Arial" pitchFamily="34" charset="0"/>
              </a:rPr>
            </a:br>
            <a:r>
              <a:rPr lang="en-NZ" sz="1600" b="1" dirty="0" err="1" smtClean="0">
                <a:solidFill>
                  <a:srgbClr val="C00000"/>
                </a:solidFill>
                <a:latin typeface="Arial" pitchFamily="34" charset="0"/>
                <a:cs typeface="Arial" pitchFamily="34" charset="0"/>
              </a:rPr>
              <a:t>Lereng</a:t>
            </a:r>
            <a:r>
              <a:rPr lang="en-NZ" sz="1600" b="1" dirty="0" smtClean="0">
                <a:solidFill>
                  <a:srgbClr val="C00000"/>
                </a:solidFill>
                <a:latin typeface="Arial" pitchFamily="34" charset="0"/>
                <a:cs typeface="Arial" pitchFamily="34" charset="0"/>
              </a:rPr>
              <a:t> yang </a:t>
            </a:r>
            <a:r>
              <a:rPr lang="en-NZ" sz="1600" b="1" dirty="0" err="1" smtClean="0">
                <a:solidFill>
                  <a:srgbClr val="C00000"/>
                </a:solidFill>
                <a:latin typeface="Arial" pitchFamily="34" charset="0"/>
                <a:cs typeface="Arial" pitchFamily="34" charset="0"/>
              </a:rPr>
              <a:t>curam</a:t>
            </a:r>
            <a:r>
              <a:rPr lang="en-NZ" sz="1600" b="1" dirty="0" smtClean="0">
                <a:solidFill>
                  <a:srgbClr val="C00000"/>
                </a:solidFill>
                <a:latin typeface="Arial" pitchFamily="34" charset="0"/>
                <a:cs typeface="Arial" pitchFamily="34" charset="0"/>
              </a:rPr>
              <a:t> </a:t>
            </a:r>
            <a:r>
              <a:rPr lang="en-NZ" sz="1600" b="1" dirty="0" err="1" smtClean="0">
                <a:solidFill>
                  <a:srgbClr val="C00000"/>
                </a:solidFill>
                <a:latin typeface="Arial" pitchFamily="34" charset="0"/>
                <a:cs typeface="Arial" pitchFamily="34" charset="0"/>
              </a:rPr>
              <a:t>mengalami</a:t>
            </a:r>
            <a:r>
              <a:rPr lang="en-NZ" sz="1600" b="1" dirty="0" smtClean="0">
                <a:solidFill>
                  <a:srgbClr val="C00000"/>
                </a:solidFill>
                <a:latin typeface="Arial" pitchFamily="34" charset="0"/>
                <a:cs typeface="Arial" pitchFamily="34" charset="0"/>
              </a:rPr>
              <a:t> </a:t>
            </a:r>
            <a:r>
              <a:rPr lang="en-NZ" sz="1600" b="1" dirty="0" err="1" smtClean="0">
                <a:solidFill>
                  <a:srgbClr val="C00000"/>
                </a:solidFill>
                <a:latin typeface="Arial" pitchFamily="34" charset="0"/>
                <a:cs typeface="Arial" pitchFamily="34" charset="0"/>
              </a:rPr>
              <a:t>hujan</a:t>
            </a:r>
            <a:r>
              <a:rPr lang="en-NZ" sz="1600" b="1" dirty="0" smtClean="0">
                <a:solidFill>
                  <a:srgbClr val="C00000"/>
                </a:solidFill>
                <a:latin typeface="Arial" pitchFamily="34" charset="0"/>
                <a:cs typeface="Arial" pitchFamily="34" charset="0"/>
              </a:rPr>
              <a:t> </a:t>
            </a:r>
            <a:r>
              <a:rPr lang="en-NZ" sz="1600" b="1" dirty="0" err="1" smtClean="0">
                <a:solidFill>
                  <a:srgbClr val="C00000"/>
                </a:solidFill>
                <a:latin typeface="Arial" pitchFamily="34" charset="0"/>
                <a:cs typeface="Arial" pitchFamily="34" charset="0"/>
              </a:rPr>
              <a:t>terus</a:t>
            </a:r>
            <a:r>
              <a:rPr lang="en-NZ" sz="1600" b="1" dirty="0" smtClean="0">
                <a:solidFill>
                  <a:srgbClr val="C00000"/>
                </a:solidFill>
                <a:latin typeface="Arial" pitchFamily="34" charset="0"/>
                <a:cs typeface="Arial" pitchFamily="34" charset="0"/>
              </a:rPr>
              <a:t> </a:t>
            </a:r>
            <a:r>
              <a:rPr lang="en-NZ" sz="1600" b="1" dirty="0" err="1" smtClean="0">
                <a:solidFill>
                  <a:srgbClr val="C00000"/>
                </a:solidFill>
                <a:latin typeface="Arial" pitchFamily="34" charset="0"/>
                <a:cs typeface="Arial" pitchFamily="34" charset="0"/>
              </a:rPr>
              <a:t>sampai</a:t>
            </a:r>
            <a:r>
              <a:rPr lang="en-NZ" sz="1600" b="1" dirty="0" smtClean="0">
                <a:solidFill>
                  <a:srgbClr val="C00000"/>
                </a:solidFill>
                <a:latin typeface="Arial" pitchFamily="34" charset="0"/>
                <a:cs typeface="Arial" pitchFamily="34" charset="0"/>
              </a:rPr>
              <a:t> </a:t>
            </a:r>
            <a:r>
              <a:rPr lang="en-NZ" sz="1600" b="1" dirty="0" err="1" smtClean="0">
                <a:solidFill>
                  <a:srgbClr val="C00000"/>
                </a:solidFill>
                <a:latin typeface="Arial" pitchFamily="34" charset="0"/>
                <a:cs typeface="Arial" pitchFamily="34" charset="0"/>
              </a:rPr>
              <a:t>muka</a:t>
            </a:r>
            <a:r>
              <a:rPr lang="en-NZ" sz="1600" b="1" dirty="0" smtClean="0">
                <a:solidFill>
                  <a:srgbClr val="C00000"/>
                </a:solidFill>
                <a:latin typeface="Arial" pitchFamily="34" charset="0"/>
                <a:cs typeface="Arial" pitchFamily="34" charset="0"/>
              </a:rPr>
              <a:t> air </a:t>
            </a:r>
            <a:r>
              <a:rPr lang="en-NZ" sz="1600" b="1" dirty="0" err="1" smtClean="0">
                <a:solidFill>
                  <a:srgbClr val="C00000"/>
                </a:solidFill>
                <a:latin typeface="Arial" pitchFamily="34" charset="0"/>
                <a:cs typeface="Arial" pitchFamily="34" charset="0"/>
              </a:rPr>
              <a:t>tanah</a:t>
            </a:r>
            <a:r>
              <a:rPr lang="en-NZ" sz="1600" b="1" dirty="0" smtClean="0">
                <a:solidFill>
                  <a:srgbClr val="C00000"/>
                </a:solidFill>
                <a:latin typeface="Arial" pitchFamily="34" charset="0"/>
                <a:cs typeface="Arial" pitchFamily="34" charset="0"/>
              </a:rPr>
              <a:t> </a:t>
            </a:r>
            <a:r>
              <a:rPr lang="en-NZ" sz="1600" b="1" dirty="0" err="1" smtClean="0">
                <a:solidFill>
                  <a:srgbClr val="C00000"/>
                </a:solidFill>
                <a:latin typeface="Arial" pitchFamily="34" charset="0"/>
                <a:cs typeface="Arial" pitchFamily="34" charset="0"/>
              </a:rPr>
              <a:t>menjadi</a:t>
            </a:r>
            <a:r>
              <a:rPr lang="en-NZ" sz="1600" b="1" dirty="0" smtClean="0">
                <a:solidFill>
                  <a:srgbClr val="C00000"/>
                </a:solidFill>
                <a:latin typeface="Arial" pitchFamily="34" charset="0"/>
                <a:cs typeface="Arial" pitchFamily="34" charset="0"/>
              </a:rPr>
              <a:t> </a:t>
            </a:r>
            <a:r>
              <a:rPr lang="en-NZ" sz="1600" b="1" dirty="0" err="1" smtClean="0">
                <a:solidFill>
                  <a:srgbClr val="C00000"/>
                </a:solidFill>
                <a:latin typeface="Arial" pitchFamily="34" charset="0"/>
                <a:cs typeface="Arial" pitchFamily="34" charset="0"/>
              </a:rPr>
              <a:t>sama</a:t>
            </a:r>
            <a:r>
              <a:rPr lang="en-NZ" sz="1600" b="1" dirty="0" smtClean="0">
                <a:solidFill>
                  <a:srgbClr val="C00000"/>
                </a:solidFill>
                <a:latin typeface="Arial" pitchFamily="34" charset="0"/>
                <a:cs typeface="Arial" pitchFamily="34" charset="0"/>
              </a:rPr>
              <a:t> </a:t>
            </a:r>
            <a:r>
              <a:rPr lang="en-NZ" sz="1600" b="1" dirty="0" err="1" smtClean="0">
                <a:solidFill>
                  <a:srgbClr val="C00000"/>
                </a:solidFill>
                <a:latin typeface="Arial" pitchFamily="34" charset="0"/>
                <a:cs typeface="Arial" pitchFamily="34" charset="0"/>
              </a:rPr>
              <a:t>dengan</a:t>
            </a:r>
            <a:r>
              <a:rPr lang="en-NZ" sz="1600" b="1" dirty="0" smtClean="0">
                <a:solidFill>
                  <a:srgbClr val="C00000"/>
                </a:solidFill>
                <a:latin typeface="Arial" pitchFamily="34" charset="0"/>
                <a:cs typeface="Arial" pitchFamily="34" charset="0"/>
              </a:rPr>
              <a:t> </a:t>
            </a:r>
            <a:r>
              <a:rPr lang="en-NZ" sz="1600" b="1" dirty="0" err="1" smtClean="0">
                <a:solidFill>
                  <a:srgbClr val="C00000"/>
                </a:solidFill>
                <a:latin typeface="Arial" pitchFamily="34" charset="0"/>
                <a:cs typeface="Arial" pitchFamily="34" charset="0"/>
              </a:rPr>
              <a:t>muka</a:t>
            </a:r>
            <a:r>
              <a:rPr lang="en-NZ" sz="1600" b="1" dirty="0" smtClean="0">
                <a:solidFill>
                  <a:srgbClr val="C00000"/>
                </a:solidFill>
                <a:latin typeface="Arial" pitchFamily="34" charset="0"/>
                <a:cs typeface="Arial" pitchFamily="34" charset="0"/>
              </a:rPr>
              <a:t> </a:t>
            </a:r>
            <a:r>
              <a:rPr lang="en-NZ" sz="1600" b="1" dirty="0" err="1" smtClean="0">
                <a:solidFill>
                  <a:srgbClr val="C00000"/>
                </a:solidFill>
                <a:latin typeface="Arial" pitchFamily="34" charset="0"/>
                <a:cs typeface="Arial" pitchFamily="34" charset="0"/>
              </a:rPr>
              <a:t>tanah</a:t>
            </a:r>
            <a:r>
              <a:rPr lang="en-NZ" sz="1600" b="1" dirty="0" smtClean="0">
                <a:solidFill>
                  <a:srgbClr val="C00000"/>
                </a:solidFill>
                <a:latin typeface="Arial" pitchFamily="34" charset="0"/>
                <a:cs typeface="Arial" pitchFamily="34" charset="0"/>
              </a:rPr>
              <a:t>.  </a:t>
            </a:r>
            <a:endParaRPr lang="en-NZ" sz="1600" b="1" dirty="0">
              <a:solidFill>
                <a:srgbClr val="C00000"/>
              </a:solidFill>
              <a:latin typeface="Arial" pitchFamily="34" charset="0"/>
              <a:cs typeface="Arial" pitchFamily="34" charset="0"/>
            </a:endParaRPr>
          </a:p>
        </p:txBody>
      </p:sp>
      <p:pic>
        <p:nvPicPr>
          <p:cNvPr id="3" name="Picture 2" descr="Figure 18 PP.wmf"/>
          <p:cNvPicPr>
            <a:picLocks noChangeAspect="1"/>
          </p:cNvPicPr>
          <p:nvPr/>
        </p:nvPicPr>
        <p:blipFill>
          <a:blip r:embed="rId2" cstate="print"/>
          <a:srcRect l="-3474" t="-5055" r="-3474" b="-5055"/>
          <a:stretch>
            <a:fillRect/>
          </a:stretch>
        </p:blipFill>
        <p:spPr>
          <a:xfrm>
            <a:off x="1796093" y="-24"/>
            <a:ext cx="7347908" cy="5143536"/>
          </a:xfrm>
          <a:prstGeom prst="rect">
            <a:avLst/>
          </a:prstGeom>
          <a:solidFill>
            <a:schemeClr val="accent4">
              <a:lumMod val="20000"/>
              <a:lumOff val="80000"/>
            </a:schemeClr>
          </a:solidFill>
          <a:ln w="28575">
            <a:solidFill>
              <a:srgbClr val="C00000"/>
            </a:solidFill>
          </a:ln>
        </p:spPr>
      </p:pic>
      <p:sp>
        <p:nvSpPr>
          <p:cNvPr id="4" name="TextBox 3"/>
          <p:cNvSpPr txBox="1"/>
          <p:nvPr/>
        </p:nvSpPr>
        <p:spPr>
          <a:xfrm>
            <a:off x="142844" y="5237820"/>
            <a:ext cx="8858311" cy="1477328"/>
          </a:xfrm>
          <a:prstGeom prst="rect">
            <a:avLst/>
          </a:prstGeom>
          <a:solidFill>
            <a:schemeClr val="accent6">
              <a:lumMod val="20000"/>
              <a:lumOff val="80000"/>
            </a:schemeClr>
          </a:solidFill>
          <a:ln w="19050">
            <a:solidFill>
              <a:srgbClr val="C00000"/>
            </a:solidFill>
          </a:ln>
        </p:spPr>
        <p:txBody>
          <a:bodyPr wrap="square" rtlCol="0">
            <a:spAutoFit/>
          </a:bodyPr>
          <a:lstStyle/>
          <a:p>
            <a:r>
              <a:rPr lang="en-NZ" b="1" dirty="0" err="1" smtClean="0">
                <a:solidFill>
                  <a:srgbClr val="336600"/>
                </a:solidFill>
              </a:rPr>
              <a:t>Untuk</a:t>
            </a:r>
            <a:r>
              <a:rPr lang="en-NZ" b="1" dirty="0" smtClean="0">
                <a:solidFill>
                  <a:srgbClr val="336600"/>
                </a:solidFill>
              </a:rPr>
              <a:t> </a:t>
            </a:r>
            <a:r>
              <a:rPr lang="en-NZ" b="1" dirty="0" err="1" smtClean="0">
                <a:solidFill>
                  <a:srgbClr val="336600"/>
                </a:solidFill>
              </a:rPr>
              <a:t>memperkirakan</a:t>
            </a:r>
            <a:r>
              <a:rPr lang="en-NZ" b="1" dirty="0" smtClean="0">
                <a:solidFill>
                  <a:srgbClr val="336600"/>
                </a:solidFill>
              </a:rPr>
              <a:t> </a:t>
            </a:r>
            <a:r>
              <a:rPr lang="en-NZ" b="1" dirty="0" err="1" smtClean="0">
                <a:solidFill>
                  <a:srgbClr val="336600"/>
                </a:solidFill>
              </a:rPr>
              <a:t>faktor</a:t>
            </a:r>
            <a:r>
              <a:rPr lang="en-NZ" b="1" dirty="0" smtClean="0">
                <a:solidFill>
                  <a:srgbClr val="336600"/>
                </a:solidFill>
              </a:rPr>
              <a:t> </a:t>
            </a:r>
            <a:r>
              <a:rPr lang="en-NZ" b="1" dirty="0" err="1" smtClean="0">
                <a:solidFill>
                  <a:srgbClr val="336600"/>
                </a:solidFill>
              </a:rPr>
              <a:t>keamanan</a:t>
            </a:r>
            <a:r>
              <a:rPr lang="en-NZ" b="1" dirty="0" smtClean="0">
                <a:solidFill>
                  <a:srgbClr val="336600"/>
                </a:solidFill>
              </a:rPr>
              <a:t>, </a:t>
            </a:r>
            <a:r>
              <a:rPr lang="en-NZ" b="1" dirty="0" err="1" smtClean="0">
                <a:solidFill>
                  <a:srgbClr val="336600"/>
                </a:solidFill>
              </a:rPr>
              <a:t>analisa</a:t>
            </a:r>
            <a:r>
              <a:rPr lang="en-NZ" b="1" dirty="0" smtClean="0">
                <a:solidFill>
                  <a:srgbClr val="336600"/>
                </a:solidFill>
              </a:rPr>
              <a:t> </a:t>
            </a:r>
            <a:r>
              <a:rPr lang="en-NZ" b="1" dirty="0" err="1" smtClean="0">
                <a:solidFill>
                  <a:srgbClr val="336600"/>
                </a:solidFill>
              </a:rPr>
              <a:t>dapat</a:t>
            </a:r>
            <a:r>
              <a:rPr lang="en-NZ" b="1" dirty="0" smtClean="0">
                <a:solidFill>
                  <a:srgbClr val="336600"/>
                </a:solidFill>
              </a:rPr>
              <a:t> </a:t>
            </a:r>
            <a:r>
              <a:rPr lang="en-NZ" b="1" dirty="0" err="1" smtClean="0">
                <a:solidFill>
                  <a:srgbClr val="336600"/>
                </a:solidFill>
              </a:rPr>
              <a:t>dilakukan</a:t>
            </a:r>
            <a:r>
              <a:rPr lang="en-NZ" b="1" dirty="0" smtClean="0">
                <a:solidFill>
                  <a:srgbClr val="336600"/>
                </a:solidFill>
              </a:rPr>
              <a:t> </a:t>
            </a:r>
            <a:r>
              <a:rPr lang="en-NZ" b="1" dirty="0" err="1" smtClean="0">
                <a:solidFill>
                  <a:srgbClr val="336600"/>
                </a:solidFill>
              </a:rPr>
              <a:t>dengan</a:t>
            </a:r>
            <a:r>
              <a:rPr lang="en-NZ" b="1" dirty="0" smtClean="0">
                <a:solidFill>
                  <a:srgbClr val="336600"/>
                </a:solidFill>
              </a:rPr>
              <a:t> </a:t>
            </a:r>
            <a:r>
              <a:rPr lang="en-NZ" b="1" dirty="0" err="1" smtClean="0">
                <a:solidFill>
                  <a:srgbClr val="336600"/>
                </a:solidFill>
              </a:rPr>
              <a:t>memakai</a:t>
            </a:r>
            <a:r>
              <a:rPr lang="en-NZ" b="1" dirty="0" smtClean="0">
                <a:solidFill>
                  <a:srgbClr val="336600"/>
                </a:solidFill>
              </a:rPr>
              <a:t> </a:t>
            </a:r>
            <a:r>
              <a:rPr lang="en-NZ" b="1" dirty="0" err="1" smtClean="0">
                <a:solidFill>
                  <a:srgbClr val="336600"/>
                </a:solidFill>
              </a:rPr>
              <a:t>dua</a:t>
            </a:r>
            <a:r>
              <a:rPr lang="en-NZ" b="1" dirty="0" smtClean="0">
                <a:solidFill>
                  <a:srgbClr val="336600"/>
                </a:solidFill>
              </a:rPr>
              <a:t> </a:t>
            </a:r>
            <a:r>
              <a:rPr lang="en-NZ" b="1" dirty="0" err="1" smtClean="0">
                <a:solidFill>
                  <a:srgbClr val="336600"/>
                </a:solidFill>
              </a:rPr>
              <a:t>cara</a:t>
            </a:r>
            <a:r>
              <a:rPr lang="en-NZ" b="1" dirty="0" smtClean="0">
                <a:solidFill>
                  <a:srgbClr val="336600"/>
                </a:solidFill>
              </a:rPr>
              <a:t>:</a:t>
            </a:r>
          </a:p>
          <a:p>
            <a:r>
              <a:rPr lang="en-NZ" b="1" dirty="0" smtClean="0">
                <a:solidFill>
                  <a:srgbClr val="336600"/>
                </a:solidFill>
              </a:rPr>
              <a:t>(a) </a:t>
            </a:r>
            <a:r>
              <a:rPr lang="en-NZ" b="1" dirty="0" err="1" smtClean="0">
                <a:solidFill>
                  <a:srgbClr val="336600"/>
                </a:solidFill>
              </a:rPr>
              <a:t>Pakai</a:t>
            </a:r>
            <a:r>
              <a:rPr lang="en-NZ" b="1" dirty="0" smtClean="0">
                <a:solidFill>
                  <a:srgbClr val="336600"/>
                </a:solidFill>
              </a:rPr>
              <a:t> program </a:t>
            </a:r>
            <a:r>
              <a:rPr lang="en-NZ" b="1" dirty="0" err="1" smtClean="0">
                <a:solidFill>
                  <a:srgbClr val="336600"/>
                </a:solidFill>
              </a:rPr>
              <a:t>komputer</a:t>
            </a:r>
            <a:r>
              <a:rPr lang="en-NZ" b="1" dirty="0" smtClean="0">
                <a:solidFill>
                  <a:srgbClr val="336600"/>
                </a:solidFill>
              </a:rPr>
              <a:t> </a:t>
            </a:r>
            <a:r>
              <a:rPr lang="en-NZ" b="1" dirty="0" err="1" smtClean="0">
                <a:solidFill>
                  <a:srgbClr val="336600"/>
                </a:solidFill>
              </a:rPr>
              <a:t>biasa</a:t>
            </a:r>
            <a:r>
              <a:rPr lang="en-NZ" b="1" dirty="0" smtClean="0">
                <a:solidFill>
                  <a:srgbClr val="336600"/>
                </a:solidFill>
              </a:rPr>
              <a:t> - </a:t>
            </a:r>
            <a:r>
              <a:rPr lang="en-NZ" b="1" dirty="0" err="1" smtClean="0">
                <a:solidFill>
                  <a:srgbClr val="336600"/>
                </a:solidFill>
              </a:rPr>
              <a:t>muka</a:t>
            </a:r>
            <a:r>
              <a:rPr lang="en-NZ" b="1" dirty="0" smtClean="0">
                <a:solidFill>
                  <a:srgbClr val="336600"/>
                </a:solidFill>
              </a:rPr>
              <a:t> </a:t>
            </a:r>
            <a:r>
              <a:rPr lang="en-NZ" b="1" dirty="0" err="1" smtClean="0">
                <a:solidFill>
                  <a:srgbClr val="336600"/>
                </a:solidFill>
              </a:rPr>
              <a:t>freatik</a:t>
            </a:r>
            <a:r>
              <a:rPr lang="en-NZ" b="1" dirty="0" smtClean="0">
                <a:solidFill>
                  <a:srgbClr val="336600"/>
                </a:solidFill>
              </a:rPr>
              <a:t> </a:t>
            </a:r>
            <a:r>
              <a:rPr lang="en-NZ" b="1" dirty="0" err="1" smtClean="0">
                <a:solidFill>
                  <a:srgbClr val="336600"/>
                </a:solidFill>
              </a:rPr>
              <a:t>menjadi</a:t>
            </a:r>
            <a:r>
              <a:rPr lang="en-NZ" b="1" dirty="0" smtClean="0">
                <a:solidFill>
                  <a:srgbClr val="336600"/>
                </a:solidFill>
              </a:rPr>
              <a:t> </a:t>
            </a:r>
            <a:r>
              <a:rPr lang="en-NZ" b="1" dirty="0" err="1" smtClean="0">
                <a:solidFill>
                  <a:srgbClr val="336600"/>
                </a:solidFill>
              </a:rPr>
              <a:t>sama</a:t>
            </a:r>
            <a:r>
              <a:rPr lang="en-NZ" b="1" dirty="0" smtClean="0">
                <a:solidFill>
                  <a:srgbClr val="336600"/>
                </a:solidFill>
              </a:rPr>
              <a:t> </a:t>
            </a:r>
            <a:r>
              <a:rPr lang="en-NZ" b="1" dirty="0" err="1" smtClean="0">
                <a:solidFill>
                  <a:srgbClr val="336600"/>
                </a:solidFill>
              </a:rPr>
              <a:t>dengan</a:t>
            </a:r>
            <a:r>
              <a:rPr lang="en-NZ" b="1" dirty="0" smtClean="0">
                <a:solidFill>
                  <a:srgbClr val="336600"/>
                </a:solidFill>
              </a:rPr>
              <a:t> </a:t>
            </a:r>
            <a:r>
              <a:rPr lang="en-NZ" b="1" dirty="0" err="1" smtClean="0">
                <a:solidFill>
                  <a:srgbClr val="336600"/>
                </a:solidFill>
              </a:rPr>
              <a:t>permukaan</a:t>
            </a:r>
            <a:r>
              <a:rPr lang="en-NZ" b="1" dirty="0" smtClean="0">
                <a:solidFill>
                  <a:srgbClr val="336600"/>
                </a:solidFill>
              </a:rPr>
              <a:t> </a:t>
            </a:r>
            <a:r>
              <a:rPr lang="en-NZ" b="1" dirty="0" err="1" smtClean="0">
                <a:solidFill>
                  <a:srgbClr val="336600"/>
                </a:solidFill>
              </a:rPr>
              <a:t>tanah</a:t>
            </a:r>
            <a:endParaRPr lang="en-NZ" b="1" dirty="0" smtClean="0">
              <a:solidFill>
                <a:srgbClr val="336600"/>
              </a:solidFill>
            </a:endParaRPr>
          </a:p>
          <a:p>
            <a:r>
              <a:rPr lang="en-NZ" b="1" dirty="0" smtClean="0">
                <a:solidFill>
                  <a:srgbClr val="336600"/>
                </a:solidFill>
              </a:rPr>
              <a:t>(b) </a:t>
            </a:r>
            <a:r>
              <a:rPr lang="en-NZ" b="1" dirty="0" err="1" smtClean="0">
                <a:solidFill>
                  <a:srgbClr val="336600"/>
                </a:solidFill>
              </a:rPr>
              <a:t>Tentukan</a:t>
            </a:r>
            <a:r>
              <a:rPr lang="en-NZ" b="1" dirty="0" smtClean="0">
                <a:solidFill>
                  <a:srgbClr val="336600"/>
                </a:solidFill>
              </a:rPr>
              <a:t> </a:t>
            </a:r>
            <a:r>
              <a:rPr lang="en-NZ" b="1" dirty="0" err="1" smtClean="0">
                <a:solidFill>
                  <a:srgbClr val="336600"/>
                </a:solidFill>
              </a:rPr>
              <a:t>jaringan</a:t>
            </a:r>
            <a:r>
              <a:rPr lang="en-NZ" b="1" dirty="0" smtClean="0">
                <a:solidFill>
                  <a:srgbClr val="336600"/>
                </a:solidFill>
              </a:rPr>
              <a:t> </a:t>
            </a:r>
            <a:r>
              <a:rPr lang="en-NZ" b="1" dirty="0" err="1" smtClean="0">
                <a:solidFill>
                  <a:srgbClr val="336600"/>
                </a:solidFill>
              </a:rPr>
              <a:t>aliran</a:t>
            </a:r>
            <a:r>
              <a:rPr lang="en-NZ" b="1" dirty="0" smtClean="0">
                <a:solidFill>
                  <a:srgbClr val="336600"/>
                </a:solidFill>
              </a:rPr>
              <a:t> , </a:t>
            </a:r>
            <a:r>
              <a:rPr lang="en-NZ" b="1" dirty="0" err="1" smtClean="0">
                <a:solidFill>
                  <a:srgbClr val="336600"/>
                </a:solidFill>
              </a:rPr>
              <a:t>kemudian</a:t>
            </a:r>
            <a:r>
              <a:rPr lang="en-NZ" b="1" dirty="0" smtClean="0">
                <a:solidFill>
                  <a:srgbClr val="336600"/>
                </a:solidFill>
              </a:rPr>
              <a:t> </a:t>
            </a:r>
            <a:r>
              <a:rPr lang="en-NZ" b="1" dirty="0" err="1" smtClean="0">
                <a:solidFill>
                  <a:srgbClr val="336600"/>
                </a:solidFill>
              </a:rPr>
              <a:t>tekanan</a:t>
            </a:r>
            <a:r>
              <a:rPr lang="en-NZ" b="1" dirty="0" smtClean="0">
                <a:solidFill>
                  <a:srgbClr val="336600"/>
                </a:solidFill>
              </a:rPr>
              <a:t> air </a:t>
            </a:r>
            <a:r>
              <a:rPr lang="en-NZ" b="1" dirty="0" err="1" smtClean="0">
                <a:solidFill>
                  <a:srgbClr val="336600"/>
                </a:solidFill>
              </a:rPr>
              <a:t>pori</a:t>
            </a:r>
            <a:r>
              <a:rPr lang="en-NZ" b="1" dirty="0" smtClean="0">
                <a:solidFill>
                  <a:srgbClr val="336600"/>
                </a:solidFill>
              </a:rPr>
              <a:t> </a:t>
            </a:r>
            <a:r>
              <a:rPr lang="en-NZ" b="1" dirty="0" err="1" smtClean="0">
                <a:solidFill>
                  <a:srgbClr val="336600"/>
                </a:solidFill>
              </a:rPr>
              <a:t>dihitung</a:t>
            </a:r>
            <a:r>
              <a:rPr lang="en-NZ" b="1" dirty="0" smtClean="0">
                <a:solidFill>
                  <a:srgbClr val="336600"/>
                </a:solidFill>
              </a:rPr>
              <a:t> </a:t>
            </a:r>
            <a:r>
              <a:rPr lang="en-NZ" b="1" dirty="0" err="1" smtClean="0">
                <a:solidFill>
                  <a:srgbClr val="336600"/>
                </a:solidFill>
              </a:rPr>
              <a:t>dari</a:t>
            </a:r>
            <a:r>
              <a:rPr lang="en-NZ" b="1" dirty="0" smtClean="0">
                <a:solidFill>
                  <a:srgbClr val="336600"/>
                </a:solidFill>
              </a:rPr>
              <a:t> </a:t>
            </a:r>
            <a:r>
              <a:rPr lang="en-NZ" b="1" dirty="0" err="1" smtClean="0">
                <a:solidFill>
                  <a:srgbClr val="336600"/>
                </a:solidFill>
              </a:rPr>
              <a:t>jaringan</a:t>
            </a:r>
            <a:r>
              <a:rPr lang="en-NZ" b="1" dirty="0" smtClean="0">
                <a:solidFill>
                  <a:srgbClr val="336600"/>
                </a:solidFill>
              </a:rPr>
              <a:t> </a:t>
            </a:r>
            <a:r>
              <a:rPr lang="en-NZ" b="1" dirty="0" err="1" smtClean="0">
                <a:solidFill>
                  <a:srgbClr val="336600"/>
                </a:solidFill>
              </a:rPr>
              <a:t>ini</a:t>
            </a:r>
            <a:r>
              <a:rPr lang="en-NZ" b="1" dirty="0" smtClean="0">
                <a:solidFill>
                  <a:srgbClr val="336600"/>
                </a:solidFill>
              </a:rPr>
              <a:t> </a:t>
            </a:r>
          </a:p>
          <a:p>
            <a:r>
              <a:rPr lang="en-NZ" b="1" dirty="0" smtClean="0">
                <a:solidFill>
                  <a:srgbClr val="336600"/>
                </a:solidFill>
              </a:rPr>
              <a:t>            </a:t>
            </a:r>
            <a:r>
              <a:rPr lang="en-NZ" b="1" dirty="0" err="1" smtClean="0">
                <a:solidFill>
                  <a:srgbClr val="336600"/>
                </a:solidFill>
              </a:rPr>
              <a:t>Nila</a:t>
            </a:r>
            <a:r>
              <a:rPr lang="en-NZ" b="1" dirty="0" smtClean="0">
                <a:solidFill>
                  <a:srgbClr val="336600"/>
                </a:solidFill>
              </a:rPr>
              <a:t> </a:t>
            </a:r>
            <a:r>
              <a:rPr lang="en-NZ" b="1" dirty="0" err="1" smtClean="0">
                <a:solidFill>
                  <a:srgbClr val="336600"/>
                </a:solidFill>
              </a:rPr>
              <a:t>faktor</a:t>
            </a:r>
            <a:r>
              <a:rPr lang="en-NZ" b="1" dirty="0" smtClean="0">
                <a:solidFill>
                  <a:srgbClr val="336600"/>
                </a:solidFill>
              </a:rPr>
              <a:t> </a:t>
            </a:r>
            <a:r>
              <a:rPr lang="en-NZ" b="1" dirty="0" err="1" smtClean="0">
                <a:solidFill>
                  <a:srgbClr val="336600"/>
                </a:solidFill>
              </a:rPr>
              <a:t>keamanan</a:t>
            </a:r>
            <a:r>
              <a:rPr lang="en-NZ" b="1" dirty="0" smtClean="0">
                <a:solidFill>
                  <a:srgbClr val="336600"/>
                </a:solidFill>
              </a:rPr>
              <a:t> </a:t>
            </a:r>
            <a:r>
              <a:rPr lang="en-NZ" b="1" dirty="0" err="1" smtClean="0">
                <a:solidFill>
                  <a:srgbClr val="336600"/>
                </a:solidFill>
              </a:rPr>
              <a:t>dari</a:t>
            </a:r>
            <a:r>
              <a:rPr lang="en-NZ" b="1" dirty="0" smtClean="0">
                <a:solidFill>
                  <a:srgbClr val="336600"/>
                </a:solidFill>
              </a:rPr>
              <a:t> </a:t>
            </a:r>
            <a:r>
              <a:rPr lang="en-NZ" b="1" dirty="0" err="1" smtClean="0">
                <a:solidFill>
                  <a:srgbClr val="336600"/>
                </a:solidFill>
              </a:rPr>
              <a:t>kedua</a:t>
            </a:r>
            <a:r>
              <a:rPr lang="en-NZ" b="1" dirty="0" smtClean="0">
                <a:solidFill>
                  <a:srgbClr val="336600"/>
                </a:solidFill>
              </a:rPr>
              <a:t> </a:t>
            </a:r>
            <a:r>
              <a:rPr lang="en-NZ" b="1" dirty="0" err="1" smtClean="0">
                <a:solidFill>
                  <a:srgbClr val="336600"/>
                </a:solidFill>
              </a:rPr>
              <a:t>cara</a:t>
            </a:r>
            <a:r>
              <a:rPr lang="en-NZ" b="1" dirty="0" smtClean="0">
                <a:solidFill>
                  <a:srgbClr val="336600"/>
                </a:solidFill>
              </a:rPr>
              <a:t> </a:t>
            </a:r>
            <a:r>
              <a:rPr lang="en-NZ" b="1" dirty="0" err="1" smtClean="0">
                <a:solidFill>
                  <a:srgbClr val="336600"/>
                </a:solidFill>
              </a:rPr>
              <a:t>jauh</a:t>
            </a:r>
            <a:r>
              <a:rPr lang="en-NZ" b="1" dirty="0" smtClean="0">
                <a:solidFill>
                  <a:srgbClr val="336600"/>
                </a:solidFill>
              </a:rPr>
              <a:t> </a:t>
            </a:r>
            <a:r>
              <a:rPr lang="en-NZ" b="1" dirty="0" err="1" smtClean="0">
                <a:solidFill>
                  <a:srgbClr val="336600"/>
                </a:solidFill>
              </a:rPr>
              <a:t>berbeda</a:t>
            </a:r>
            <a:r>
              <a:rPr lang="en-NZ" b="1" dirty="0" smtClean="0">
                <a:solidFill>
                  <a:srgbClr val="336600"/>
                </a:solidFill>
              </a:rPr>
              <a:t>   </a:t>
            </a:r>
            <a:endParaRPr lang="en-NZ" b="1" dirty="0">
              <a:solidFill>
                <a:srgbClr val="3366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5976664"/>
          </a:xfrm>
          <a:solidFill>
            <a:schemeClr val="tx2">
              <a:lumMod val="20000"/>
              <a:lumOff val="80000"/>
            </a:schemeClr>
          </a:solidFill>
          <a:ln w="19050">
            <a:solidFill>
              <a:srgbClr val="C00000"/>
            </a:solidFill>
          </a:ln>
        </p:spPr>
        <p:txBody>
          <a:bodyPr>
            <a:normAutofit fontScale="90000"/>
          </a:bodyPr>
          <a:lstStyle/>
          <a:p>
            <a:r>
              <a:rPr lang="en-NZ" sz="2400" b="1" dirty="0" smtClean="0">
                <a:solidFill>
                  <a:srgbClr val="990033"/>
                </a:solidFill>
                <a:latin typeface="Arial" pitchFamily="34" charset="0"/>
                <a:cs typeface="Arial" pitchFamily="34" charset="0"/>
              </a:rPr>
              <a:t>THE END – THANK YOU FOR YOUR ATTENTION</a:t>
            </a:r>
            <a:br>
              <a:rPr lang="en-NZ" sz="2400" b="1" dirty="0" smtClean="0">
                <a:solidFill>
                  <a:srgbClr val="990033"/>
                </a:solidFill>
                <a:latin typeface="Arial" pitchFamily="34" charset="0"/>
                <a:cs typeface="Arial" pitchFamily="34" charset="0"/>
              </a:rPr>
            </a:br>
            <a:r>
              <a:rPr lang="en-NZ" sz="2400" b="1" dirty="0" smtClean="0">
                <a:latin typeface="Arial" pitchFamily="34" charset="0"/>
                <a:cs typeface="Arial" pitchFamily="34" charset="0"/>
              </a:rPr>
              <a:t/>
            </a:r>
            <a:br>
              <a:rPr lang="en-NZ" sz="2400" b="1" dirty="0" smtClean="0">
                <a:latin typeface="Arial" pitchFamily="34" charset="0"/>
                <a:cs typeface="Arial" pitchFamily="34" charset="0"/>
              </a:rPr>
            </a:br>
            <a:r>
              <a:rPr lang="en-NZ" sz="2400" b="1" dirty="0" smtClean="0">
                <a:latin typeface="Arial" pitchFamily="34" charset="0"/>
                <a:cs typeface="Arial" pitchFamily="34" charset="0"/>
              </a:rPr>
              <a:t>References</a:t>
            </a:r>
            <a:r>
              <a:rPr lang="en-NZ" sz="2400" b="1" dirty="0" smtClean="0">
                <a:latin typeface="Arial" pitchFamily="34" charset="0"/>
                <a:cs typeface="Arial" pitchFamily="34" charset="0"/>
              </a:rPr>
              <a:t>:</a:t>
            </a:r>
            <a:br>
              <a:rPr lang="en-NZ" sz="2400" b="1" dirty="0" smtClean="0">
                <a:latin typeface="Arial" pitchFamily="34" charset="0"/>
                <a:cs typeface="Arial" pitchFamily="34" charset="0"/>
              </a:rPr>
            </a:br>
            <a:r>
              <a:rPr lang="en-NZ" sz="2400" b="1" dirty="0" smtClean="0">
                <a:latin typeface="Arial" pitchFamily="34" charset="0"/>
                <a:cs typeface="Arial" pitchFamily="34" charset="0"/>
              </a:rPr>
              <a:t/>
            </a:r>
            <a:br>
              <a:rPr lang="en-NZ" sz="2400" b="1" dirty="0" smtClean="0">
                <a:latin typeface="Arial" pitchFamily="34" charset="0"/>
                <a:cs typeface="Arial" pitchFamily="34" charset="0"/>
              </a:rPr>
            </a:br>
            <a:r>
              <a:rPr lang="en-NZ" sz="2400" b="1" dirty="0" err="1" smtClean="0">
                <a:solidFill>
                  <a:srgbClr val="C00000"/>
                </a:solidFill>
                <a:latin typeface="Arial" pitchFamily="34" charset="0"/>
                <a:cs typeface="Arial" pitchFamily="34" charset="0"/>
              </a:rPr>
              <a:t>Mekanika</a:t>
            </a:r>
            <a:r>
              <a:rPr lang="en-NZ" sz="2400" b="1" dirty="0" smtClean="0">
                <a:solidFill>
                  <a:srgbClr val="C00000"/>
                </a:solidFill>
                <a:latin typeface="Arial" pitchFamily="34" charset="0"/>
                <a:cs typeface="Arial" pitchFamily="34" charset="0"/>
              </a:rPr>
              <a:t> Tanah – </a:t>
            </a:r>
            <a:r>
              <a:rPr lang="en-NZ" sz="2400" b="1" dirty="0" err="1" smtClean="0">
                <a:solidFill>
                  <a:srgbClr val="C00000"/>
                </a:solidFill>
                <a:latin typeface="Arial" pitchFamily="34" charset="0"/>
                <a:cs typeface="Arial" pitchFamily="34" charset="0"/>
              </a:rPr>
              <a:t>Edisi</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Baru</a:t>
            </a:r>
            <a:r>
              <a:rPr lang="en-NZ" sz="2400" b="1" dirty="0" smtClean="0">
                <a:solidFill>
                  <a:srgbClr val="C00000"/>
                </a:solidFill>
                <a:latin typeface="Arial" pitchFamily="34" charset="0"/>
                <a:cs typeface="Arial" pitchFamily="34" charset="0"/>
              </a:rPr>
              <a:t/>
            </a:r>
            <a:br>
              <a:rPr lang="en-NZ" sz="2400" b="1" dirty="0" smtClean="0">
                <a:solidFill>
                  <a:srgbClr val="C00000"/>
                </a:solidFill>
                <a:latin typeface="Arial" pitchFamily="34" charset="0"/>
                <a:cs typeface="Arial" pitchFamily="34" charset="0"/>
              </a:rPr>
            </a:br>
            <a:r>
              <a:rPr lang="en-NZ" sz="2400" b="1" dirty="0" err="1" smtClean="0">
                <a:solidFill>
                  <a:srgbClr val="336600"/>
                </a:solidFill>
                <a:latin typeface="Arial" pitchFamily="34" charset="0"/>
                <a:cs typeface="Arial" pitchFamily="34" charset="0"/>
              </a:rPr>
              <a:t>AndPublisher</a:t>
            </a:r>
            <a:r>
              <a:rPr lang="en-NZ" sz="2400" b="1" dirty="0" smtClean="0">
                <a:solidFill>
                  <a:srgbClr val="336600"/>
                </a:solidFill>
                <a:latin typeface="Arial" pitchFamily="34" charset="0"/>
                <a:cs typeface="Arial" pitchFamily="34" charset="0"/>
              </a:rPr>
              <a:t>, 2017</a:t>
            </a:r>
            <a:r>
              <a:rPr lang="en-NZ" sz="2400" dirty="0" smtClean="0">
                <a:latin typeface="Arial" pitchFamily="34" charset="0"/>
                <a:cs typeface="Arial" pitchFamily="34" charset="0"/>
              </a:rPr>
              <a:t/>
            </a:r>
            <a:br>
              <a:rPr lang="en-NZ" sz="2400" dirty="0" smtClean="0">
                <a:latin typeface="Arial" pitchFamily="34" charset="0"/>
                <a:cs typeface="Arial" pitchFamily="34" charset="0"/>
              </a:rPr>
            </a:br>
            <a:r>
              <a:rPr lang="en-NZ" sz="2400" dirty="0" smtClean="0">
                <a:latin typeface="Arial" pitchFamily="34" charset="0"/>
                <a:cs typeface="Arial" pitchFamily="34" charset="0"/>
              </a:rPr>
              <a:t> </a:t>
            </a:r>
            <a:br>
              <a:rPr lang="en-NZ" sz="2400" dirty="0" smtClean="0">
                <a:latin typeface="Arial" pitchFamily="34" charset="0"/>
                <a:cs typeface="Arial" pitchFamily="34" charset="0"/>
              </a:rPr>
            </a:br>
            <a:r>
              <a:rPr lang="en-NZ" sz="2800" b="1" dirty="0" smtClean="0">
                <a:solidFill>
                  <a:srgbClr val="C00000"/>
                </a:solidFill>
                <a:latin typeface="Arial" pitchFamily="34" charset="0"/>
                <a:cs typeface="Arial" pitchFamily="34" charset="0"/>
              </a:rPr>
              <a:t>Fundamentals of Soil Mechanics for  Sedimentary and Residual </a:t>
            </a:r>
            <a:r>
              <a:rPr lang="en-NZ" sz="2800" b="1" dirty="0" smtClean="0">
                <a:solidFill>
                  <a:srgbClr val="C00000"/>
                </a:solidFill>
                <a:latin typeface="Arial" pitchFamily="34" charset="0"/>
                <a:cs typeface="Arial" pitchFamily="34" charset="0"/>
              </a:rPr>
              <a:t>Soils</a:t>
            </a:r>
            <a:r>
              <a:rPr lang="en-NZ" sz="2400" dirty="0" smtClean="0">
                <a:latin typeface="Arial" pitchFamily="34" charset="0"/>
                <a:cs typeface="Arial" pitchFamily="34" charset="0"/>
              </a:rPr>
              <a:t/>
            </a:r>
            <a:br>
              <a:rPr lang="en-NZ" sz="2400" dirty="0" smtClean="0">
                <a:latin typeface="Arial" pitchFamily="34" charset="0"/>
                <a:cs typeface="Arial" pitchFamily="34" charset="0"/>
              </a:rPr>
            </a:br>
            <a:r>
              <a:rPr lang="en-NZ" sz="2400" b="1" dirty="0" smtClean="0">
                <a:solidFill>
                  <a:srgbClr val="990099"/>
                </a:solidFill>
                <a:latin typeface="Arial" pitchFamily="34" charset="0"/>
                <a:cs typeface="Arial" pitchFamily="34" charset="0"/>
              </a:rPr>
              <a:t>John Wiley and Sons 2009</a:t>
            </a:r>
            <a:r>
              <a:rPr lang="en-NZ" sz="2400" b="1" dirty="0" smtClean="0">
                <a:latin typeface="Arial" pitchFamily="34" charset="0"/>
                <a:cs typeface="Arial" pitchFamily="34" charset="0"/>
              </a:rPr>
              <a:t/>
            </a:r>
            <a:br>
              <a:rPr lang="en-NZ" sz="2400" b="1" dirty="0" smtClean="0">
                <a:latin typeface="Arial" pitchFamily="34" charset="0"/>
                <a:cs typeface="Arial" pitchFamily="34" charset="0"/>
              </a:rPr>
            </a:br>
            <a:r>
              <a:rPr lang="en-NZ" sz="2400" dirty="0" smtClean="0">
                <a:latin typeface="Arial" pitchFamily="34" charset="0"/>
                <a:cs typeface="Arial" pitchFamily="34" charset="0"/>
              </a:rPr>
              <a:t/>
            </a:r>
            <a:br>
              <a:rPr lang="en-NZ" sz="2400" dirty="0" smtClean="0">
                <a:latin typeface="Arial" pitchFamily="34" charset="0"/>
                <a:cs typeface="Arial" pitchFamily="34" charset="0"/>
              </a:rPr>
            </a:br>
            <a:r>
              <a:rPr lang="en-NZ" sz="2400" dirty="0" smtClean="0">
                <a:latin typeface="Arial" pitchFamily="34" charset="0"/>
                <a:cs typeface="Arial" pitchFamily="34" charset="0"/>
              </a:rPr>
              <a:t>(</a:t>
            </a:r>
            <a:r>
              <a:rPr lang="en-NZ" sz="2400" b="1" dirty="0" err="1" smtClean="0">
                <a:solidFill>
                  <a:srgbClr val="C00000"/>
                </a:solidFill>
                <a:latin typeface="Arial" pitchFamily="34" charset="0"/>
                <a:cs typeface="Arial" pitchFamily="34" charset="0"/>
              </a:rPr>
              <a:t>Mekanika</a:t>
            </a:r>
            <a:r>
              <a:rPr lang="en-NZ" sz="2400" b="1" dirty="0" smtClean="0">
                <a:solidFill>
                  <a:srgbClr val="C00000"/>
                </a:solidFill>
                <a:latin typeface="Arial" pitchFamily="34" charset="0"/>
                <a:cs typeface="Arial" pitchFamily="34" charset="0"/>
              </a:rPr>
              <a:t> Tanah </a:t>
            </a:r>
            <a:r>
              <a:rPr lang="en-NZ" sz="2400" b="1" dirty="0" err="1" smtClean="0">
                <a:solidFill>
                  <a:srgbClr val="C00000"/>
                </a:solidFill>
                <a:latin typeface="Arial" pitchFamily="34" charset="0"/>
                <a:cs typeface="Arial" pitchFamily="34" charset="0"/>
              </a:rPr>
              <a:t>untuk</a:t>
            </a:r>
            <a:r>
              <a:rPr lang="en-NZ" sz="2400" b="1" dirty="0" smtClean="0">
                <a:solidFill>
                  <a:srgbClr val="C00000"/>
                </a:solidFill>
                <a:latin typeface="Arial" pitchFamily="34" charset="0"/>
                <a:cs typeface="Arial" pitchFamily="34" charset="0"/>
              </a:rPr>
              <a:t> Tanah </a:t>
            </a:r>
            <a:r>
              <a:rPr lang="en-NZ" sz="2400" b="1" dirty="0" err="1" smtClean="0">
                <a:solidFill>
                  <a:srgbClr val="C00000"/>
                </a:solidFill>
                <a:latin typeface="Arial" pitchFamily="34" charset="0"/>
                <a:cs typeface="Arial" pitchFamily="34" charset="0"/>
              </a:rPr>
              <a:t>Endapan</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dan</a:t>
            </a:r>
            <a:r>
              <a:rPr lang="en-NZ" sz="2400" b="1" dirty="0" smtClean="0">
                <a:solidFill>
                  <a:srgbClr val="C00000"/>
                </a:solidFill>
                <a:latin typeface="Arial" pitchFamily="34" charset="0"/>
                <a:cs typeface="Arial" pitchFamily="34" charset="0"/>
              </a:rPr>
              <a:t> Tanah </a:t>
            </a:r>
            <a:r>
              <a:rPr lang="en-NZ" sz="2400" b="1" dirty="0" err="1" smtClean="0">
                <a:solidFill>
                  <a:srgbClr val="C00000"/>
                </a:solidFill>
                <a:latin typeface="Arial" pitchFamily="34" charset="0"/>
                <a:cs typeface="Arial" pitchFamily="34" charset="0"/>
              </a:rPr>
              <a:t>Residu</a:t>
            </a:r>
            <a:r>
              <a:rPr lang="en-NZ" sz="2400" b="1" dirty="0" smtClean="0">
                <a:solidFill>
                  <a:srgbClr val="C00000"/>
                </a:solidFill>
                <a:latin typeface="Arial" pitchFamily="34" charset="0"/>
                <a:cs typeface="Arial" pitchFamily="34" charset="0"/>
              </a:rPr>
              <a:t/>
            </a:r>
            <a:br>
              <a:rPr lang="en-NZ" sz="2400" b="1" dirty="0" smtClean="0">
                <a:solidFill>
                  <a:srgbClr val="C00000"/>
                </a:solidFill>
                <a:latin typeface="Arial" pitchFamily="34" charset="0"/>
                <a:cs typeface="Arial" pitchFamily="34" charset="0"/>
              </a:rPr>
            </a:br>
            <a:r>
              <a:rPr lang="en-NZ" sz="2200" b="1" dirty="0" err="1" smtClean="0">
                <a:solidFill>
                  <a:srgbClr val="336600"/>
                </a:solidFill>
                <a:latin typeface="Arial" pitchFamily="34" charset="0"/>
                <a:cs typeface="Arial" pitchFamily="34" charset="0"/>
              </a:rPr>
              <a:t>AndiPublisher</a:t>
            </a:r>
            <a:r>
              <a:rPr lang="en-NZ" sz="2200" b="1" dirty="0" smtClean="0">
                <a:solidFill>
                  <a:srgbClr val="336600"/>
                </a:solidFill>
                <a:latin typeface="Arial" pitchFamily="34" charset="0"/>
                <a:cs typeface="Arial" pitchFamily="34" charset="0"/>
              </a:rPr>
              <a:t> 2012</a:t>
            </a:r>
            <a:r>
              <a:rPr lang="en-NZ" sz="2400" b="1" dirty="0" smtClean="0">
                <a:solidFill>
                  <a:srgbClr val="336600"/>
                </a:solidFill>
                <a:latin typeface="Arial" pitchFamily="34" charset="0"/>
                <a:cs typeface="Arial" pitchFamily="34" charset="0"/>
              </a:rPr>
              <a:t>)</a:t>
            </a:r>
            <a:r>
              <a:rPr lang="en-NZ" sz="2400" dirty="0" smtClean="0">
                <a:latin typeface="Arial" pitchFamily="34" charset="0"/>
                <a:cs typeface="Arial" pitchFamily="34" charset="0"/>
              </a:rPr>
              <a:t/>
            </a:r>
            <a:br>
              <a:rPr lang="en-NZ" sz="2400" dirty="0" smtClean="0">
                <a:latin typeface="Arial" pitchFamily="34" charset="0"/>
                <a:cs typeface="Arial" pitchFamily="34" charset="0"/>
              </a:rPr>
            </a:br>
            <a:r>
              <a:rPr lang="en-NZ" sz="2400" dirty="0" smtClean="0">
                <a:latin typeface="Arial" pitchFamily="34" charset="0"/>
                <a:cs typeface="Arial" pitchFamily="34" charset="0"/>
              </a:rPr>
              <a:t/>
            </a:r>
            <a:br>
              <a:rPr lang="en-NZ" sz="2400" dirty="0" smtClean="0">
                <a:latin typeface="Arial" pitchFamily="34" charset="0"/>
                <a:cs typeface="Arial" pitchFamily="34" charset="0"/>
              </a:rPr>
            </a:br>
            <a:r>
              <a:rPr lang="en-NZ" sz="2800" b="1" dirty="0" smtClean="0">
                <a:solidFill>
                  <a:srgbClr val="C00000"/>
                </a:solidFill>
                <a:latin typeface="Arial" pitchFamily="34" charset="0"/>
                <a:cs typeface="Arial" pitchFamily="34" charset="0"/>
              </a:rPr>
              <a:t>Geotechnical Engineering in Residual Soils </a:t>
            </a:r>
            <a:r>
              <a:rPr lang="en-NZ" sz="2400" dirty="0" smtClean="0">
                <a:latin typeface="Arial" pitchFamily="34" charset="0"/>
                <a:cs typeface="Arial" pitchFamily="34" charset="0"/>
              </a:rPr>
              <a:t/>
            </a:r>
            <a:br>
              <a:rPr lang="en-NZ" sz="2400" dirty="0" smtClean="0">
                <a:latin typeface="Arial" pitchFamily="34" charset="0"/>
                <a:cs typeface="Arial" pitchFamily="34" charset="0"/>
              </a:rPr>
            </a:br>
            <a:r>
              <a:rPr lang="en-NZ" sz="2400" b="1" dirty="0" smtClean="0">
                <a:solidFill>
                  <a:srgbClr val="990099"/>
                </a:solidFill>
                <a:latin typeface="Arial" pitchFamily="34" charset="0"/>
                <a:cs typeface="Arial" pitchFamily="34" charset="0"/>
              </a:rPr>
              <a:t>John </a:t>
            </a:r>
            <a:r>
              <a:rPr lang="en-NZ" sz="2400" b="1" dirty="0" smtClean="0">
                <a:solidFill>
                  <a:srgbClr val="990099"/>
                </a:solidFill>
                <a:latin typeface="Arial" pitchFamily="34" charset="0"/>
                <a:cs typeface="Arial" pitchFamily="34" charset="0"/>
              </a:rPr>
              <a:t>Wiley and Sons 2010 </a:t>
            </a:r>
            <a:endParaRPr lang="en-NZ" sz="2400" dirty="0">
              <a:solidFill>
                <a:srgbClr val="990099"/>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FLS\Corel files\Paper figures\Geology of Java 3    4.5.wmf"/>
          <p:cNvPicPr>
            <a:picLocks noChangeAspect="1" noChangeArrowheads="1"/>
          </p:cNvPicPr>
          <p:nvPr/>
        </p:nvPicPr>
        <p:blipFill>
          <a:blip r:embed="rId3" cstate="print"/>
          <a:srcRect l="-943" t="-12619" r="-1888" b="-13565"/>
          <a:stretch>
            <a:fillRect/>
          </a:stretch>
        </p:blipFill>
        <p:spPr bwMode="auto">
          <a:xfrm>
            <a:off x="0" y="530969"/>
            <a:ext cx="9144000" cy="4194175"/>
          </a:xfrm>
          <a:prstGeom prst="rect">
            <a:avLst/>
          </a:prstGeom>
          <a:solidFill>
            <a:schemeClr val="accent4">
              <a:lumMod val="20000"/>
              <a:lumOff val="80000"/>
            </a:schemeClr>
          </a:solidFill>
          <a:ln w="28575">
            <a:solidFill>
              <a:srgbClr val="C00000"/>
            </a:solidFill>
          </a:ln>
        </p:spPr>
      </p:pic>
      <p:sp>
        <p:nvSpPr>
          <p:cNvPr id="2" name="Title 1"/>
          <p:cNvSpPr>
            <a:spLocks noGrp="1"/>
          </p:cNvSpPr>
          <p:nvPr>
            <p:ph type="title"/>
          </p:nvPr>
        </p:nvSpPr>
        <p:spPr>
          <a:xfrm>
            <a:off x="2267744" y="4941168"/>
            <a:ext cx="3960440" cy="792088"/>
          </a:xfrm>
          <a:solidFill>
            <a:schemeClr val="accent5">
              <a:lumMod val="40000"/>
              <a:lumOff val="60000"/>
            </a:schemeClr>
          </a:solidFill>
          <a:ln w="28575">
            <a:solidFill>
              <a:srgbClr val="C00000"/>
            </a:solidFill>
          </a:ln>
        </p:spPr>
        <p:txBody>
          <a:bodyPr>
            <a:normAutofit fontScale="90000"/>
          </a:bodyPr>
          <a:lstStyle/>
          <a:p>
            <a:r>
              <a:rPr lang="en-US" sz="2800" b="1" dirty="0" err="1" smtClean="0">
                <a:solidFill>
                  <a:srgbClr val="C00000"/>
                </a:solidFill>
                <a:latin typeface="Arial" pitchFamily="34" charset="0"/>
                <a:cs typeface="Arial" pitchFamily="34" charset="0"/>
              </a:rPr>
              <a:t>Geologi</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Pulau</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Jawa</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disederhanakan</a:t>
            </a:r>
            <a:r>
              <a:rPr lang="en-US" sz="2800" b="1" dirty="0" smtClean="0">
                <a:solidFill>
                  <a:srgbClr val="C00000"/>
                </a:solidFill>
                <a:latin typeface="Arial" pitchFamily="34" charset="0"/>
                <a:cs typeface="Arial" pitchFamily="34" charset="0"/>
              </a:rPr>
              <a:t>) </a:t>
            </a:r>
            <a:endParaRPr lang="en-US" sz="2800" b="1" dirty="0">
              <a:solidFill>
                <a:srgbClr val="C00000"/>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5715016"/>
            <a:ext cx="6357982" cy="785818"/>
          </a:xfrm>
          <a:solidFill>
            <a:schemeClr val="accent4">
              <a:lumMod val="20000"/>
              <a:lumOff val="80000"/>
            </a:schemeClr>
          </a:solidFill>
          <a:ln w="19050">
            <a:solidFill>
              <a:srgbClr val="C00000"/>
            </a:solidFill>
          </a:ln>
        </p:spPr>
        <p:txBody>
          <a:bodyPr>
            <a:normAutofit fontScale="90000"/>
          </a:bodyPr>
          <a:lstStyle/>
          <a:p>
            <a:r>
              <a:rPr lang="en-NZ" sz="2400" b="1" dirty="0" err="1" smtClean="0">
                <a:solidFill>
                  <a:srgbClr val="C00000"/>
                </a:solidFill>
                <a:latin typeface="Arial" pitchFamily="34" charset="0"/>
                <a:cs typeface="Arial" pitchFamily="34" charset="0"/>
              </a:rPr>
              <a:t>Jenis-jenis</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tanah</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di</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Pulau</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Jawa</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lebih</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banyak</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tanah</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residu</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daripada</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tanah</a:t>
            </a:r>
            <a:r>
              <a:rPr lang="en-NZ" sz="2400" b="1" dirty="0" smtClean="0">
                <a:solidFill>
                  <a:srgbClr val="C00000"/>
                </a:solidFill>
                <a:latin typeface="Arial" pitchFamily="34" charset="0"/>
                <a:cs typeface="Arial" pitchFamily="34" charset="0"/>
              </a:rPr>
              <a:t> </a:t>
            </a:r>
            <a:r>
              <a:rPr lang="en-NZ" sz="2400" b="1" dirty="0" err="1" smtClean="0">
                <a:solidFill>
                  <a:srgbClr val="C00000"/>
                </a:solidFill>
                <a:latin typeface="Arial" pitchFamily="34" charset="0"/>
                <a:cs typeface="Arial" pitchFamily="34" charset="0"/>
              </a:rPr>
              <a:t>endapan</a:t>
            </a:r>
            <a:endParaRPr lang="en-NZ" sz="2400" b="1" dirty="0">
              <a:solidFill>
                <a:srgbClr val="C00000"/>
              </a:solidFill>
              <a:latin typeface="Arial" pitchFamily="34" charset="0"/>
              <a:cs typeface="Arial" pitchFamily="34" charset="0"/>
            </a:endParaRPr>
          </a:p>
        </p:txBody>
      </p:sp>
      <p:pic>
        <p:nvPicPr>
          <p:cNvPr id="3" name="Picture 2" descr="Map of Java.wmf"/>
          <p:cNvPicPr>
            <a:picLocks noChangeAspect="1"/>
          </p:cNvPicPr>
          <p:nvPr/>
        </p:nvPicPr>
        <p:blipFill>
          <a:blip r:embed="rId2" cstate="print"/>
          <a:srcRect l="-2246" t="-8057" r="-2246" b="-8057"/>
          <a:stretch>
            <a:fillRect/>
          </a:stretch>
        </p:blipFill>
        <p:spPr>
          <a:xfrm>
            <a:off x="71406" y="620688"/>
            <a:ext cx="9001188" cy="4500594"/>
          </a:xfrm>
          <a:prstGeom prst="rect">
            <a:avLst/>
          </a:prstGeom>
          <a:solidFill>
            <a:schemeClr val="accent4">
              <a:lumMod val="20000"/>
              <a:lumOff val="80000"/>
            </a:schemeClr>
          </a:solidFill>
          <a:ln w="19050">
            <a:solidFill>
              <a:srgbClr val="C0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1520" y="188640"/>
            <a:ext cx="8640960" cy="792087"/>
          </a:xfrm>
          <a:solidFill>
            <a:schemeClr val="bg1"/>
          </a:solidFill>
          <a:ln w="28575">
            <a:solidFill>
              <a:srgbClr val="C00000"/>
            </a:solidFill>
          </a:ln>
        </p:spPr>
        <p:txBody>
          <a:bodyPr>
            <a:noAutofit/>
          </a:bodyPr>
          <a:lstStyle/>
          <a:p>
            <a:r>
              <a:rPr lang="en-US" sz="2800" b="1" dirty="0" smtClean="0">
                <a:solidFill>
                  <a:srgbClr val="C00000"/>
                </a:solidFill>
                <a:latin typeface="Arial" pitchFamily="34" charset="0"/>
                <a:cs typeface="Arial" pitchFamily="34" charset="0"/>
              </a:rPr>
              <a:t>Tanah </a:t>
            </a:r>
            <a:r>
              <a:rPr lang="en-US" sz="2800" b="1" dirty="0" err="1" smtClean="0">
                <a:solidFill>
                  <a:srgbClr val="C00000"/>
                </a:solidFill>
                <a:latin typeface="Arial" pitchFamily="34" charset="0"/>
                <a:cs typeface="Arial" pitchFamily="34" charset="0"/>
              </a:rPr>
              <a:t>endapan</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dan</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tanah</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residu</a:t>
            </a:r>
            <a:r>
              <a:rPr lang="en-US" sz="2800" b="1" dirty="0" smtClean="0">
                <a:solidFill>
                  <a:srgbClr val="C00000"/>
                </a:solidFill>
                <a:latin typeface="Arial" pitchFamily="34" charset="0"/>
                <a:cs typeface="Arial" pitchFamily="34" charset="0"/>
              </a:rPr>
              <a:t>: </a:t>
            </a:r>
            <a:br>
              <a:rPr lang="en-US" sz="2800" b="1" dirty="0" smtClean="0">
                <a:solidFill>
                  <a:srgbClr val="C00000"/>
                </a:solidFill>
                <a:latin typeface="Arial" pitchFamily="34" charset="0"/>
                <a:cs typeface="Arial" pitchFamily="34" charset="0"/>
              </a:rPr>
            </a:b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Sifat</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apa</a:t>
            </a:r>
            <a:r>
              <a:rPr lang="en-US" sz="2800" b="1" dirty="0" smtClean="0">
                <a:solidFill>
                  <a:srgbClr val="C00000"/>
                </a:solidFill>
                <a:latin typeface="Arial" pitchFamily="34" charset="0"/>
                <a:cs typeface="Arial" pitchFamily="34" charset="0"/>
              </a:rPr>
              <a:t> yang </a:t>
            </a:r>
            <a:r>
              <a:rPr lang="en-US" sz="2800" b="1" dirty="0" err="1" smtClean="0">
                <a:solidFill>
                  <a:srgbClr val="C00000"/>
                </a:solidFill>
                <a:latin typeface="Arial" pitchFamily="34" charset="0"/>
                <a:cs typeface="Arial" pitchFamily="34" charset="0"/>
              </a:rPr>
              <a:t>sama</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dan</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sifat</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apa</a:t>
            </a:r>
            <a:r>
              <a:rPr lang="en-US" sz="2800" b="1" dirty="0" smtClean="0">
                <a:solidFill>
                  <a:srgbClr val="C00000"/>
                </a:solidFill>
                <a:latin typeface="Arial" pitchFamily="34" charset="0"/>
                <a:cs typeface="Arial" pitchFamily="34" charset="0"/>
              </a:rPr>
              <a:t> yang </a:t>
            </a:r>
            <a:r>
              <a:rPr lang="en-US" sz="2800" b="1" dirty="0" err="1" smtClean="0">
                <a:solidFill>
                  <a:srgbClr val="C00000"/>
                </a:solidFill>
                <a:latin typeface="Arial" pitchFamily="34" charset="0"/>
                <a:cs typeface="Arial" pitchFamily="34" charset="0"/>
              </a:rPr>
              <a:t>berbeda</a:t>
            </a:r>
            <a:r>
              <a:rPr lang="en-US" sz="2800" b="1" dirty="0" smtClean="0">
                <a:solidFill>
                  <a:srgbClr val="C00000"/>
                </a:solidFill>
                <a:latin typeface="Arial" pitchFamily="34" charset="0"/>
                <a:cs typeface="Arial" pitchFamily="34" charset="0"/>
              </a:rPr>
              <a:t>?</a:t>
            </a:r>
            <a:endParaRPr lang="en-US" sz="2800" b="1"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a:xfrm>
            <a:off x="0" y="1435224"/>
            <a:ext cx="9144000" cy="5234136"/>
          </a:xfrm>
          <a:solidFill>
            <a:schemeClr val="bg1"/>
          </a:solidFill>
          <a:ln w="28575">
            <a:solidFill>
              <a:srgbClr val="C00000"/>
            </a:solidFill>
          </a:ln>
        </p:spPr>
        <p:txBody>
          <a:bodyPr>
            <a:normAutofit fontScale="47500" lnSpcReduction="20000"/>
          </a:bodyPr>
          <a:lstStyle/>
          <a:p>
            <a:pPr algn="l"/>
            <a:r>
              <a:rPr lang="en-US" sz="4400" b="1" dirty="0" err="1" smtClean="0">
                <a:solidFill>
                  <a:srgbClr val="008000"/>
                </a:solidFill>
                <a:latin typeface="Arial" pitchFamily="34" charset="0"/>
                <a:cs typeface="Arial" pitchFamily="34" charset="0"/>
              </a:rPr>
              <a:t>Banyak</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konsep</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dasar</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mekanika</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tanah</a:t>
            </a:r>
            <a:r>
              <a:rPr lang="en-US" sz="4400" b="1" dirty="0" smtClean="0">
                <a:solidFill>
                  <a:srgbClr val="008000"/>
                </a:solidFill>
                <a:latin typeface="Arial" pitchFamily="34" charset="0"/>
                <a:cs typeface="Arial" pitchFamily="34" charset="0"/>
              </a:rPr>
              <a:t> yang </a:t>
            </a:r>
            <a:r>
              <a:rPr lang="en-US" sz="4400" b="1" dirty="0" err="1" smtClean="0">
                <a:solidFill>
                  <a:srgbClr val="008000"/>
                </a:solidFill>
                <a:latin typeface="Arial" pitchFamily="34" charset="0"/>
                <a:cs typeface="Arial" pitchFamily="34" charset="0"/>
              </a:rPr>
              <a:t>terpenting</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berlaku</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sama</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saja</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pada</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kedua</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jenis</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tanah</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ini</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termasuk</a:t>
            </a:r>
            <a:r>
              <a:rPr lang="en-US" sz="4400" b="1" dirty="0" smtClean="0">
                <a:solidFill>
                  <a:srgbClr val="008000"/>
                </a:solidFill>
                <a:latin typeface="Arial" pitchFamily="34" charset="0"/>
                <a:cs typeface="Arial" pitchFamily="34" charset="0"/>
              </a:rPr>
              <a:t>: </a:t>
            </a:r>
          </a:p>
          <a:p>
            <a:pPr algn="l"/>
            <a:endParaRPr lang="en-US" sz="1800" b="1" dirty="0" smtClean="0">
              <a:solidFill>
                <a:srgbClr val="008000"/>
              </a:solidFill>
              <a:latin typeface="Arial" pitchFamily="34" charset="0"/>
              <a:cs typeface="Arial" pitchFamily="34" charset="0"/>
            </a:endParaRPr>
          </a:p>
          <a:p>
            <a:pPr algn="l">
              <a:buFont typeface="Arial" pitchFamily="34" charset="0"/>
              <a:buChar char="•"/>
            </a:pP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Prinsip</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tegangan</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efektif</a:t>
            </a:r>
            <a:r>
              <a:rPr lang="en-US" sz="4400" b="1" dirty="0" smtClean="0">
                <a:solidFill>
                  <a:srgbClr val="008000"/>
                </a:solidFill>
                <a:latin typeface="Arial" pitchFamily="34" charset="0"/>
                <a:cs typeface="Arial" pitchFamily="34" charset="0"/>
              </a:rPr>
              <a:t>    </a:t>
            </a:r>
            <a:r>
              <a:rPr lang="en-GB" sz="5100" b="1" dirty="0" smtClean="0">
                <a:solidFill>
                  <a:schemeClr val="tx1"/>
                </a:solidFill>
                <a:latin typeface="Arial" pitchFamily="34" charset="0"/>
                <a:cs typeface="Arial" pitchFamily="34" charset="0"/>
                <a:sym typeface="Symbol"/>
              </a:rPr>
              <a:t></a:t>
            </a:r>
            <a:r>
              <a:rPr lang="en-GB" sz="5100" b="1" dirty="0" smtClean="0">
                <a:solidFill>
                  <a:schemeClr val="tx1"/>
                </a:solidFill>
                <a:latin typeface="Arial" pitchFamily="34" charset="0"/>
                <a:cs typeface="Arial" pitchFamily="34" charset="0"/>
              </a:rPr>
              <a:t> = </a:t>
            </a:r>
            <a:r>
              <a:rPr lang="en-GB" sz="5100" b="1" dirty="0" smtClean="0">
                <a:solidFill>
                  <a:schemeClr val="tx1"/>
                </a:solidFill>
                <a:latin typeface="Arial" pitchFamily="34" charset="0"/>
                <a:cs typeface="Arial" pitchFamily="34" charset="0"/>
                <a:sym typeface="Symbol"/>
              </a:rPr>
              <a:t></a:t>
            </a:r>
            <a:r>
              <a:rPr lang="en-GB" sz="5100" b="1" dirty="0" smtClean="0">
                <a:solidFill>
                  <a:schemeClr val="tx1"/>
                </a:solidFill>
                <a:latin typeface="Arial" pitchFamily="34" charset="0"/>
                <a:cs typeface="Arial" pitchFamily="34" charset="0"/>
              </a:rPr>
              <a:t> - u </a:t>
            </a:r>
            <a:r>
              <a:rPr lang="en-US" sz="5100" b="1" dirty="0" smtClean="0">
                <a:solidFill>
                  <a:schemeClr val="tx1"/>
                </a:solidFill>
                <a:latin typeface="Arial" pitchFamily="34" charset="0"/>
                <a:cs typeface="Arial" pitchFamily="34" charset="0"/>
              </a:rPr>
              <a:t>  </a:t>
            </a:r>
          </a:p>
          <a:p>
            <a:pPr algn="l">
              <a:buFont typeface="Arial" pitchFamily="34" charset="0"/>
              <a:buChar char="•"/>
            </a:pPr>
            <a:endParaRPr lang="en-US" sz="1500" b="1" dirty="0" smtClean="0">
              <a:solidFill>
                <a:srgbClr val="008000"/>
              </a:solidFill>
              <a:latin typeface="Arial" pitchFamily="34" charset="0"/>
              <a:cs typeface="Arial" pitchFamily="34" charset="0"/>
            </a:endParaRPr>
          </a:p>
          <a:p>
            <a:pPr algn="l">
              <a:buFont typeface="Arial" pitchFamily="34" charset="0"/>
              <a:buChar char="•"/>
            </a:pP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Kriteria</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keruntuhan</a:t>
            </a:r>
            <a:r>
              <a:rPr lang="en-US" sz="4400" b="1" dirty="0" smtClean="0">
                <a:solidFill>
                  <a:srgbClr val="008000"/>
                </a:solidFill>
                <a:latin typeface="Arial" pitchFamily="34" charset="0"/>
                <a:cs typeface="Arial" pitchFamily="34" charset="0"/>
              </a:rPr>
              <a:t> Mohr – Coulomb </a:t>
            </a:r>
            <a:r>
              <a:rPr lang="en-GB" sz="5100" b="1" dirty="0" smtClean="0">
                <a:solidFill>
                  <a:schemeClr val="tx1"/>
                </a:solidFill>
                <a:latin typeface="Arial" pitchFamily="34" charset="0"/>
                <a:cs typeface="Arial" pitchFamily="34" charset="0"/>
              </a:rPr>
              <a:t>s = c</a:t>
            </a:r>
            <a:r>
              <a:rPr lang="en-GB" sz="5100" b="1" dirty="0" smtClean="0">
                <a:solidFill>
                  <a:schemeClr val="tx1"/>
                </a:solidFill>
                <a:latin typeface="Arial" pitchFamily="34" charset="0"/>
                <a:cs typeface="Arial" pitchFamily="34" charset="0"/>
                <a:sym typeface="Symbol"/>
              </a:rPr>
              <a:t></a:t>
            </a:r>
            <a:r>
              <a:rPr lang="en-GB" sz="5100" b="1" dirty="0" smtClean="0">
                <a:solidFill>
                  <a:schemeClr val="tx1"/>
                </a:solidFill>
                <a:latin typeface="Arial" pitchFamily="34" charset="0"/>
                <a:cs typeface="Arial" pitchFamily="34" charset="0"/>
              </a:rPr>
              <a:t> + (</a:t>
            </a:r>
            <a:r>
              <a:rPr lang="en-GB" sz="5100" b="1" dirty="0" smtClean="0">
                <a:solidFill>
                  <a:schemeClr val="tx1"/>
                </a:solidFill>
                <a:latin typeface="Arial" pitchFamily="34" charset="0"/>
                <a:cs typeface="Arial" pitchFamily="34" charset="0"/>
                <a:sym typeface="Symbol"/>
              </a:rPr>
              <a:t></a:t>
            </a:r>
            <a:r>
              <a:rPr lang="en-GB" sz="5100" b="1" dirty="0" smtClean="0">
                <a:solidFill>
                  <a:schemeClr val="tx1"/>
                </a:solidFill>
                <a:latin typeface="Arial" pitchFamily="34" charset="0"/>
                <a:cs typeface="Arial" pitchFamily="34" charset="0"/>
              </a:rPr>
              <a:t> - u) tan </a:t>
            </a:r>
            <a:r>
              <a:rPr lang="en-GB" sz="5100" b="1" dirty="0" smtClean="0">
                <a:solidFill>
                  <a:schemeClr val="tx1"/>
                </a:solidFill>
                <a:latin typeface="Arial" pitchFamily="34" charset="0"/>
                <a:cs typeface="Arial" pitchFamily="34" charset="0"/>
                <a:sym typeface="Symbol"/>
              </a:rPr>
              <a:t></a:t>
            </a:r>
            <a:r>
              <a:rPr lang="en-GB" sz="5100" b="1" dirty="0" smtClean="0">
                <a:solidFill>
                  <a:schemeClr val="tx1"/>
                </a:solidFill>
                <a:latin typeface="Arial" pitchFamily="34" charset="0"/>
                <a:cs typeface="Arial" pitchFamily="34" charset="0"/>
              </a:rPr>
              <a:t> </a:t>
            </a:r>
            <a:endParaRPr lang="en-US" sz="5100" b="1" dirty="0" smtClean="0">
              <a:solidFill>
                <a:schemeClr val="tx1"/>
              </a:solidFill>
              <a:latin typeface="Arial" pitchFamily="34" charset="0"/>
              <a:cs typeface="Arial" pitchFamily="34" charset="0"/>
            </a:endParaRPr>
          </a:p>
          <a:p>
            <a:pPr algn="l">
              <a:buFont typeface="Arial" pitchFamily="34" charset="0"/>
              <a:buChar char="•"/>
            </a:pPr>
            <a:endParaRPr lang="en-US" sz="1500" b="1" dirty="0" smtClean="0">
              <a:solidFill>
                <a:srgbClr val="008000"/>
              </a:solidFill>
              <a:latin typeface="Arial" pitchFamily="34" charset="0"/>
              <a:cs typeface="Arial" pitchFamily="34" charset="0"/>
            </a:endParaRPr>
          </a:p>
          <a:p>
            <a:pPr algn="l">
              <a:buFont typeface="Arial" pitchFamily="34" charset="0"/>
              <a:buChar char="•"/>
            </a:pP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Hukum</a:t>
            </a:r>
            <a:r>
              <a:rPr lang="en-US" sz="4400" b="1" dirty="0" smtClean="0">
                <a:solidFill>
                  <a:srgbClr val="008000"/>
                </a:solidFill>
                <a:latin typeface="Arial" pitchFamily="34" charset="0"/>
                <a:cs typeface="Arial" pitchFamily="34" charset="0"/>
              </a:rPr>
              <a:t> Darcy </a:t>
            </a:r>
            <a:r>
              <a:rPr lang="en-GB" sz="5100" b="1" dirty="0" smtClean="0">
                <a:solidFill>
                  <a:schemeClr val="tx1"/>
                </a:solidFill>
                <a:latin typeface="Arial" pitchFamily="34" charset="0"/>
                <a:cs typeface="Arial" pitchFamily="34" charset="0"/>
              </a:rPr>
              <a:t>q = </a:t>
            </a:r>
            <a:r>
              <a:rPr lang="en-GB" sz="5100" b="1" dirty="0" err="1" smtClean="0">
                <a:solidFill>
                  <a:schemeClr val="tx1"/>
                </a:solidFill>
                <a:latin typeface="Arial" pitchFamily="34" charset="0"/>
                <a:cs typeface="Arial" pitchFamily="34" charset="0"/>
              </a:rPr>
              <a:t>kiA</a:t>
            </a:r>
            <a:r>
              <a:rPr lang="en-GB" sz="5100" b="1" dirty="0" smtClean="0">
                <a:solidFill>
                  <a:schemeClr val="tx1"/>
                </a:solidFill>
                <a:latin typeface="Arial" pitchFamily="34" charset="0"/>
                <a:cs typeface="Arial" pitchFamily="34" charset="0"/>
              </a:rPr>
              <a:t> </a:t>
            </a:r>
            <a:endParaRPr lang="en-US" sz="5100" b="1" dirty="0" smtClean="0">
              <a:solidFill>
                <a:srgbClr val="008000"/>
              </a:solidFill>
              <a:latin typeface="Arial" pitchFamily="34" charset="0"/>
              <a:cs typeface="Arial" pitchFamily="34" charset="0"/>
            </a:endParaRPr>
          </a:p>
          <a:p>
            <a:pPr algn="l"/>
            <a:endParaRPr lang="en-US" sz="4400" b="1" dirty="0" smtClean="0">
              <a:solidFill>
                <a:srgbClr val="008000"/>
              </a:solidFill>
              <a:latin typeface="Arial" pitchFamily="34" charset="0"/>
              <a:cs typeface="Arial" pitchFamily="34" charset="0"/>
            </a:endParaRPr>
          </a:p>
          <a:p>
            <a:pPr algn="l"/>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Persamaan</a:t>
            </a:r>
            <a:r>
              <a:rPr lang="en-US" sz="4400" b="1" dirty="0" smtClean="0">
                <a:solidFill>
                  <a:srgbClr val="008000"/>
                </a:solidFill>
                <a:latin typeface="Arial" pitchFamily="34" charset="0"/>
                <a:cs typeface="Arial" pitchFamily="34" charset="0"/>
              </a:rPr>
              <a:t> Laplace</a:t>
            </a:r>
            <a:endParaRPr lang="en-GB" sz="3600" b="1" dirty="0" smtClean="0">
              <a:solidFill>
                <a:schemeClr val="tx1"/>
              </a:solidFill>
              <a:latin typeface="Arial" pitchFamily="34" charset="0"/>
              <a:cs typeface="Arial" pitchFamily="34" charset="0"/>
            </a:endParaRPr>
          </a:p>
          <a:p>
            <a:pPr algn="l">
              <a:buFont typeface="Arial" pitchFamily="34" charset="0"/>
              <a:buChar char="•"/>
            </a:pPr>
            <a:endParaRPr lang="en-GB" sz="3600" b="1" dirty="0" smtClean="0">
              <a:solidFill>
                <a:schemeClr val="tx1"/>
              </a:solidFill>
              <a:latin typeface="Arial" pitchFamily="34" charset="0"/>
              <a:cs typeface="Arial" pitchFamily="34" charset="0"/>
            </a:endParaRPr>
          </a:p>
          <a:p>
            <a:pPr algn="l">
              <a:buFont typeface="Arial" pitchFamily="34" charset="0"/>
              <a:buChar char="•"/>
            </a:pP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Konsep</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kemantapan</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dan</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mekanisme</a:t>
            </a:r>
            <a:r>
              <a:rPr lang="en-US" sz="4400" b="1" dirty="0" smtClean="0">
                <a:solidFill>
                  <a:srgbClr val="008000"/>
                </a:solidFill>
                <a:latin typeface="Arial" pitchFamily="34" charset="0"/>
                <a:cs typeface="Arial" pitchFamily="34" charset="0"/>
              </a:rPr>
              <a:t> </a:t>
            </a:r>
            <a:r>
              <a:rPr lang="en-US" sz="4400" b="1" dirty="0" err="1" smtClean="0">
                <a:solidFill>
                  <a:srgbClr val="008000"/>
                </a:solidFill>
                <a:latin typeface="Arial" pitchFamily="34" charset="0"/>
                <a:cs typeface="Arial" pitchFamily="34" charset="0"/>
              </a:rPr>
              <a:t>keruntuhan</a:t>
            </a:r>
            <a:r>
              <a:rPr lang="en-US" sz="4400" b="1" dirty="0" smtClean="0">
                <a:solidFill>
                  <a:srgbClr val="008000"/>
                </a:solidFill>
                <a:latin typeface="Arial" pitchFamily="34" charset="0"/>
                <a:cs typeface="Arial" pitchFamily="34" charset="0"/>
              </a:rPr>
              <a:t> </a:t>
            </a:r>
          </a:p>
          <a:p>
            <a:pPr algn="l">
              <a:buFont typeface="Arial" pitchFamily="34" charset="0"/>
              <a:buChar char="•"/>
            </a:pPr>
            <a:endParaRPr lang="en-US" sz="4400" b="1" dirty="0" smtClean="0">
              <a:solidFill>
                <a:srgbClr val="008000"/>
              </a:solidFill>
              <a:latin typeface="Arial" pitchFamily="34" charset="0"/>
              <a:cs typeface="Arial" pitchFamily="34" charset="0"/>
            </a:endParaRPr>
          </a:p>
          <a:p>
            <a:pPr algn="l"/>
            <a:r>
              <a:rPr lang="en-US" sz="4400" b="1" dirty="0" err="1" smtClean="0">
                <a:solidFill>
                  <a:srgbClr val="990033"/>
                </a:solidFill>
                <a:latin typeface="Arial" pitchFamily="34" charset="0"/>
                <a:cs typeface="Arial" pitchFamily="34" charset="0"/>
              </a:rPr>
              <a:t>Konsep</a:t>
            </a:r>
            <a:r>
              <a:rPr lang="en-US" sz="4400" b="1" dirty="0" smtClean="0">
                <a:solidFill>
                  <a:srgbClr val="990033"/>
                </a:solidFill>
                <a:latin typeface="Arial" pitchFamily="34" charset="0"/>
                <a:cs typeface="Arial" pitchFamily="34" charset="0"/>
              </a:rPr>
              <a:t> yang </a:t>
            </a:r>
            <a:r>
              <a:rPr lang="en-US" sz="4400" b="1" dirty="0" err="1" smtClean="0">
                <a:solidFill>
                  <a:srgbClr val="990033"/>
                </a:solidFill>
                <a:latin typeface="Arial" pitchFamily="34" charset="0"/>
                <a:cs typeface="Arial" pitchFamily="34" charset="0"/>
              </a:rPr>
              <a:t>berbeda</a:t>
            </a:r>
            <a:r>
              <a:rPr lang="en-US" sz="4400" b="1" dirty="0" smtClean="0">
                <a:solidFill>
                  <a:srgbClr val="990033"/>
                </a:solidFill>
                <a:latin typeface="Arial" pitchFamily="34" charset="0"/>
                <a:cs typeface="Arial" pitchFamily="34" charset="0"/>
              </a:rPr>
              <a:t> </a:t>
            </a:r>
            <a:r>
              <a:rPr lang="en-US" sz="4400" b="1" dirty="0" err="1" smtClean="0">
                <a:solidFill>
                  <a:srgbClr val="990033"/>
                </a:solidFill>
                <a:latin typeface="Arial" pitchFamily="34" charset="0"/>
                <a:cs typeface="Arial" pitchFamily="34" charset="0"/>
              </a:rPr>
              <a:t>adalah</a:t>
            </a:r>
            <a:r>
              <a:rPr lang="en-US" sz="4400" b="1" dirty="0" smtClean="0">
                <a:solidFill>
                  <a:srgbClr val="990033"/>
                </a:solidFill>
                <a:latin typeface="Arial" pitchFamily="34" charset="0"/>
                <a:cs typeface="Arial" pitchFamily="34" charset="0"/>
              </a:rPr>
              <a:t> yang </a:t>
            </a:r>
            <a:r>
              <a:rPr lang="en-US" sz="4400" b="1" dirty="0" err="1" smtClean="0">
                <a:solidFill>
                  <a:srgbClr val="990033"/>
                </a:solidFill>
                <a:latin typeface="Arial" pitchFamily="34" charset="0"/>
                <a:cs typeface="Arial" pitchFamily="34" charset="0"/>
              </a:rPr>
              <a:t>behubungan</a:t>
            </a:r>
            <a:r>
              <a:rPr lang="en-US" sz="4400" b="1" dirty="0" smtClean="0">
                <a:solidFill>
                  <a:srgbClr val="990033"/>
                </a:solidFill>
                <a:latin typeface="Arial" pitchFamily="34" charset="0"/>
                <a:cs typeface="Arial" pitchFamily="34" charset="0"/>
              </a:rPr>
              <a:t> </a:t>
            </a:r>
            <a:r>
              <a:rPr lang="en-US" sz="4400" b="1" dirty="0" err="1" smtClean="0">
                <a:solidFill>
                  <a:srgbClr val="990033"/>
                </a:solidFill>
                <a:latin typeface="Arial" pitchFamily="34" charset="0"/>
                <a:cs typeface="Arial" pitchFamily="34" charset="0"/>
              </a:rPr>
              <a:t>dengan</a:t>
            </a:r>
            <a:r>
              <a:rPr lang="en-US" sz="4400" b="1" dirty="0" smtClean="0">
                <a:solidFill>
                  <a:srgbClr val="990033"/>
                </a:solidFill>
                <a:latin typeface="Arial" pitchFamily="34" charset="0"/>
                <a:cs typeface="Arial" pitchFamily="34" charset="0"/>
              </a:rPr>
              <a:t>  </a:t>
            </a:r>
            <a:r>
              <a:rPr lang="en-US" sz="4400" b="1" dirty="0" err="1" smtClean="0">
                <a:solidFill>
                  <a:srgbClr val="990033"/>
                </a:solidFill>
                <a:latin typeface="Arial" pitchFamily="34" charset="0"/>
                <a:cs typeface="Arial" pitchFamily="34" charset="0"/>
              </a:rPr>
              <a:t>cara</a:t>
            </a:r>
            <a:r>
              <a:rPr lang="en-US" sz="4400" b="1" dirty="0" smtClean="0">
                <a:solidFill>
                  <a:srgbClr val="990033"/>
                </a:solidFill>
                <a:latin typeface="Arial" pitchFamily="34" charset="0"/>
                <a:cs typeface="Arial" pitchFamily="34" charset="0"/>
              </a:rPr>
              <a:t> </a:t>
            </a:r>
            <a:r>
              <a:rPr lang="en-US" sz="4400" b="1" dirty="0" err="1" smtClean="0">
                <a:solidFill>
                  <a:srgbClr val="990033"/>
                </a:solidFill>
                <a:latin typeface="Arial" pitchFamily="34" charset="0"/>
                <a:cs typeface="Arial" pitchFamily="34" charset="0"/>
              </a:rPr>
              <a:t>pembentukan</a:t>
            </a:r>
            <a:r>
              <a:rPr lang="en-US" sz="4400" b="1" dirty="0" smtClean="0">
                <a:solidFill>
                  <a:srgbClr val="990033"/>
                </a:solidFill>
                <a:latin typeface="Arial" pitchFamily="34" charset="0"/>
                <a:cs typeface="Arial" pitchFamily="34" charset="0"/>
              </a:rPr>
              <a:t>:</a:t>
            </a:r>
          </a:p>
          <a:p>
            <a:pPr algn="l"/>
            <a:endParaRPr lang="en-US" sz="2200" b="1" dirty="0" smtClean="0">
              <a:solidFill>
                <a:srgbClr val="990033"/>
              </a:solidFill>
              <a:latin typeface="Arial" pitchFamily="34" charset="0"/>
              <a:cs typeface="Arial" pitchFamily="34" charset="0"/>
            </a:endParaRPr>
          </a:p>
          <a:p>
            <a:pPr marL="174625" lvl="1" indent="-168275" algn="l">
              <a:buFont typeface="Arial" pitchFamily="34" charset="0"/>
              <a:buChar char="•"/>
            </a:pPr>
            <a:r>
              <a:rPr lang="en-US" sz="4000" b="1" dirty="0" smtClean="0">
                <a:solidFill>
                  <a:srgbClr val="990033"/>
                </a:solidFill>
                <a:latin typeface="Arial" pitchFamily="34" charset="0"/>
                <a:cs typeface="Arial" pitchFamily="34" charset="0"/>
              </a:rPr>
              <a:t> </a:t>
            </a:r>
            <a:r>
              <a:rPr lang="en-US" sz="4200" b="1" dirty="0" smtClean="0">
                <a:solidFill>
                  <a:srgbClr val="990033"/>
                </a:solidFill>
                <a:latin typeface="Arial" pitchFamily="34" charset="0"/>
                <a:cs typeface="Arial" pitchFamily="34" charset="0"/>
              </a:rPr>
              <a:t>Tanah </a:t>
            </a:r>
            <a:r>
              <a:rPr lang="en-US" sz="4200" b="1" dirty="0" err="1" smtClean="0">
                <a:solidFill>
                  <a:srgbClr val="990033"/>
                </a:solidFill>
                <a:latin typeface="Arial" pitchFamily="34" charset="0"/>
                <a:cs typeface="Arial" pitchFamily="34" charset="0"/>
              </a:rPr>
              <a:t>residu</a:t>
            </a:r>
            <a:r>
              <a:rPr lang="en-US" sz="4200" b="1" dirty="0" smtClean="0">
                <a:solidFill>
                  <a:srgbClr val="990033"/>
                </a:solidFill>
                <a:latin typeface="Arial" pitchFamily="34" charset="0"/>
                <a:cs typeface="Arial" pitchFamily="34" charset="0"/>
              </a:rPr>
              <a:t> </a:t>
            </a:r>
            <a:r>
              <a:rPr lang="en-US" sz="4200" b="1" dirty="0" err="1" smtClean="0">
                <a:solidFill>
                  <a:srgbClr val="990033"/>
                </a:solidFill>
                <a:latin typeface="Arial" pitchFamily="34" charset="0"/>
                <a:cs typeface="Arial" pitchFamily="34" charset="0"/>
              </a:rPr>
              <a:t>kurang</a:t>
            </a:r>
            <a:r>
              <a:rPr lang="en-US" sz="4200" b="1" dirty="0" smtClean="0">
                <a:solidFill>
                  <a:srgbClr val="990033"/>
                </a:solidFill>
                <a:latin typeface="Arial" pitchFamily="34" charset="0"/>
                <a:cs typeface="Arial" pitchFamily="34" charset="0"/>
              </a:rPr>
              <a:t> </a:t>
            </a:r>
            <a:r>
              <a:rPr lang="en-US" sz="4200" b="1" dirty="0" err="1" smtClean="0">
                <a:solidFill>
                  <a:srgbClr val="990033"/>
                </a:solidFill>
                <a:latin typeface="Arial" pitchFamily="34" charset="0"/>
                <a:cs typeface="Arial" pitchFamily="34" charset="0"/>
              </a:rPr>
              <a:t>seragam</a:t>
            </a:r>
            <a:r>
              <a:rPr lang="en-US" sz="4200" b="1" dirty="0" smtClean="0">
                <a:solidFill>
                  <a:srgbClr val="990033"/>
                </a:solidFill>
                <a:latin typeface="Arial" pitchFamily="34" charset="0"/>
                <a:cs typeface="Arial" pitchFamily="34" charset="0"/>
              </a:rPr>
              <a:t> </a:t>
            </a:r>
            <a:r>
              <a:rPr lang="en-US" sz="4200" b="1" dirty="0" err="1" smtClean="0">
                <a:solidFill>
                  <a:srgbClr val="990033"/>
                </a:solidFill>
                <a:latin typeface="Arial" pitchFamily="34" charset="0"/>
                <a:cs typeface="Arial" pitchFamily="34" charset="0"/>
              </a:rPr>
              <a:t>seperti</a:t>
            </a:r>
            <a:r>
              <a:rPr lang="en-US" sz="4200" b="1" dirty="0" smtClean="0">
                <a:solidFill>
                  <a:srgbClr val="990033"/>
                </a:solidFill>
                <a:latin typeface="Arial" pitchFamily="34" charset="0"/>
                <a:cs typeface="Arial" pitchFamily="34" charset="0"/>
              </a:rPr>
              <a:t> </a:t>
            </a:r>
            <a:r>
              <a:rPr lang="en-US" sz="4200" b="1" dirty="0" err="1" smtClean="0">
                <a:solidFill>
                  <a:srgbClr val="990033"/>
                </a:solidFill>
                <a:latin typeface="Arial" pitchFamily="34" charset="0"/>
                <a:cs typeface="Arial" pitchFamily="34" charset="0"/>
              </a:rPr>
              <a:t>tanah</a:t>
            </a:r>
            <a:r>
              <a:rPr lang="en-US" sz="4200" b="1" dirty="0" smtClean="0">
                <a:solidFill>
                  <a:srgbClr val="990033"/>
                </a:solidFill>
                <a:latin typeface="Arial" pitchFamily="34" charset="0"/>
                <a:cs typeface="Arial" pitchFamily="34" charset="0"/>
              </a:rPr>
              <a:t> </a:t>
            </a:r>
            <a:r>
              <a:rPr lang="en-US" sz="4200" b="1" dirty="0" err="1" smtClean="0">
                <a:solidFill>
                  <a:srgbClr val="990033"/>
                </a:solidFill>
                <a:latin typeface="Arial" pitchFamily="34" charset="0"/>
                <a:cs typeface="Arial" pitchFamily="34" charset="0"/>
              </a:rPr>
              <a:t>endapan</a:t>
            </a:r>
            <a:r>
              <a:rPr lang="en-US" sz="4200" b="1" dirty="0" smtClean="0">
                <a:solidFill>
                  <a:srgbClr val="990033"/>
                </a:solidFill>
                <a:latin typeface="Arial" pitchFamily="34" charset="0"/>
                <a:cs typeface="Arial" pitchFamily="34" charset="0"/>
              </a:rPr>
              <a:t>, </a:t>
            </a:r>
            <a:r>
              <a:rPr lang="en-US" sz="4200" b="1" dirty="0" err="1" smtClean="0">
                <a:solidFill>
                  <a:srgbClr val="990033"/>
                </a:solidFill>
                <a:latin typeface="Arial" pitchFamily="34" charset="0"/>
                <a:cs typeface="Arial" pitchFamily="34" charset="0"/>
              </a:rPr>
              <a:t>sehingga</a:t>
            </a:r>
            <a:r>
              <a:rPr lang="en-US" sz="4200" b="1" dirty="0" smtClean="0">
                <a:solidFill>
                  <a:srgbClr val="990033"/>
                </a:solidFill>
                <a:latin typeface="Arial" pitchFamily="34" charset="0"/>
                <a:cs typeface="Arial" pitchFamily="34" charset="0"/>
              </a:rPr>
              <a:t> </a:t>
            </a:r>
            <a:r>
              <a:rPr lang="en-US" sz="4200" b="1" dirty="0" err="1" smtClean="0">
                <a:solidFill>
                  <a:srgbClr val="990033"/>
                </a:solidFill>
                <a:latin typeface="Arial" pitchFamily="34" charset="0"/>
                <a:cs typeface="Arial" pitchFamily="34" charset="0"/>
              </a:rPr>
              <a:t>lebih</a:t>
            </a:r>
            <a:r>
              <a:rPr lang="en-US" sz="4200" b="1" dirty="0" smtClean="0">
                <a:solidFill>
                  <a:srgbClr val="990033"/>
                </a:solidFill>
                <a:latin typeface="Arial" pitchFamily="34" charset="0"/>
                <a:cs typeface="Arial" pitchFamily="34" charset="0"/>
              </a:rPr>
              <a:t> </a:t>
            </a:r>
            <a:r>
              <a:rPr lang="en-US" sz="4200" b="1" dirty="0" err="1" smtClean="0">
                <a:solidFill>
                  <a:srgbClr val="990033"/>
                </a:solidFill>
                <a:latin typeface="Arial" pitchFamily="34" charset="0"/>
                <a:cs typeface="Arial" pitchFamily="34" charset="0"/>
              </a:rPr>
              <a:t>sulit</a:t>
            </a:r>
            <a:r>
              <a:rPr lang="en-US" sz="4200" b="1" dirty="0" smtClean="0">
                <a:solidFill>
                  <a:srgbClr val="990033"/>
                </a:solidFill>
                <a:latin typeface="Arial" pitchFamily="34" charset="0"/>
                <a:cs typeface="Arial" pitchFamily="34" charset="0"/>
              </a:rPr>
              <a:t> </a:t>
            </a:r>
            <a:r>
              <a:rPr lang="en-US" sz="4200" b="1" dirty="0" err="1" smtClean="0">
                <a:solidFill>
                  <a:srgbClr val="990033"/>
                </a:solidFill>
                <a:latin typeface="Arial" pitchFamily="34" charset="0"/>
                <a:cs typeface="Arial" pitchFamily="34" charset="0"/>
              </a:rPr>
              <a:t>memakai</a:t>
            </a:r>
            <a:r>
              <a:rPr lang="en-US" sz="4200" b="1" dirty="0" smtClean="0">
                <a:solidFill>
                  <a:srgbClr val="990033"/>
                </a:solidFill>
                <a:latin typeface="Arial" pitchFamily="34" charset="0"/>
                <a:cs typeface="Arial" pitchFamily="34" charset="0"/>
              </a:rPr>
              <a:t> </a:t>
            </a:r>
            <a:r>
              <a:rPr lang="en-US" sz="4200" b="1" dirty="0" err="1" smtClean="0">
                <a:solidFill>
                  <a:srgbClr val="990033"/>
                </a:solidFill>
                <a:latin typeface="Arial" pitchFamily="34" charset="0"/>
                <a:cs typeface="Arial" pitchFamily="34" charset="0"/>
              </a:rPr>
              <a:t>cara</a:t>
            </a:r>
            <a:r>
              <a:rPr lang="en-US" sz="4200" b="1" dirty="0" smtClean="0">
                <a:solidFill>
                  <a:srgbClr val="990033"/>
                </a:solidFill>
                <a:latin typeface="Arial" pitchFamily="34" charset="0"/>
                <a:cs typeface="Arial" pitchFamily="34" charset="0"/>
              </a:rPr>
              <a:t> </a:t>
            </a:r>
            <a:r>
              <a:rPr lang="en-US" sz="4200" b="1" dirty="0" err="1" smtClean="0">
                <a:solidFill>
                  <a:srgbClr val="990033"/>
                </a:solidFill>
                <a:latin typeface="Arial" pitchFamily="34" charset="0"/>
                <a:cs typeface="Arial" pitchFamily="34" charset="0"/>
              </a:rPr>
              <a:t>perhitingan</a:t>
            </a:r>
            <a:r>
              <a:rPr lang="en-US" sz="4200" b="1" dirty="0" smtClean="0">
                <a:solidFill>
                  <a:srgbClr val="990033"/>
                </a:solidFill>
                <a:latin typeface="Arial" pitchFamily="34" charset="0"/>
                <a:cs typeface="Arial" pitchFamily="34" charset="0"/>
              </a:rPr>
              <a:t> yang </a:t>
            </a:r>
            <a:r>
              <a:rPr lang="en-US" sz="4200" b="1" dirty="0" err="1" smtClean="0">
                <a:solidFill>
                  <a:srgbClr val="990033"/>
                </a:solidFill>
                <a:latin typeface="Arial" pitchFamily="34" charset="0"/>
                <a:cs typeface="Arial" pitchFamily="34" charset="0"/>
              </a:rPr>
              <a:t>dapat</a:t>
            </a:r>
            <a:r>
              <a:rPr lang="en-US" sz="4200" b="1" dirty="0" smtClean="0">
                <a:solidFill>
                  <a:srgbClr val="990033"/>
                </a:solidFill>
                <a:latin typeface="Arial" pitchFamily="34" charset="0"/>
                <a:cs typeface="Arial" pitchFamily="34" charset="0"/>
              </a:rPr>
              <a:t> </a:t>
            </a:r>
            <a:r>
              <a:rPr lang="en-US" sz="4200" b="1" dirty="0" err="1" smtClean="0">
                <a:solidFill>
                  <a:srgbClr val="990033"/>
                </a:solidFill>
                <a:latin typeface="Arial" pitchFamily="34" charset="0"/>
                <a:cs typeface="Arial" pitchFamily="34" charset="0"/>
              </a:rPr>
              <a:t>dipercaya</a:t>
            </a:r>
            <a:r>
              <a:rPr lang="en-US" sz="4200" b="1" dirty="0" smtClean="0">
                <a:solidFill>
                  <a:schemeClr val="accent4">
                    <a:lumMod val="75000"/>
                  </a:schemeClr>
                </a:solidFill>
                <a:latin typeface="Arial" pitchFamily="34" charset="0"/>
                <a:cs typeface="Arial" pitchFamily="34" charset="0"/>
              </a:rPr>
              <a:t>.</a:t>
            </a:r>
            <a:endParaRPr lang="en-US" sz="4200" b="1" dirty="0">
              <a:solidFill>
                <a:srgbClr val="008000"/>
              </a:solidFill>
              <a:latin typeface="Arial" pitchFamily="34" charset="0"/>
              <a:cs typeface="Arial" pitchFamily="34" charset="0"/>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5841" name="Object 1"/>
          <p:cNvGraphicFramePr>
            <a:graphicFrameLocks noChangeAspect="1"/>
          </p:cNvGraphicFramePr>
          <p:nvPr/>
        </p:nvGraphicFramePr>
        <p:xfrm>
          <a:off x="3131839" y="3501008"/>
          <a:ext cx="1814602" cy="864096"/>
        </p:xfrm>
        <a:graphic>
          <a:graphicData uri="http://schemas.openxmlformats.org/presentationml/2006/ole">
            <p:oleObj spid="_x0000_s35841" name="Equation" r:id="rId3" imgW="952500" imgH="45720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552728"/>
          </a:xfrm>
          <a:solidFill>
            <a:schemeClr val="accent4">
              <a:lumMod val="20000"/>
              <a:lumOff val="80000"/>
            </a:schemeClr>
          </a:solidFill>
          <a:ln w="28575">
            <a:solidFill>
              <a:srgbClr val="C00000"/>
            </a:solidFill>
          </a:ln>
        </p:spPr>
        <p:txBody>
          <a:bodyPr>
            <a:normAutofit/>
          </a:bodyPr>
          <a:lstStyle/>
          <a:p>
            <a:pPr algn="l"/>
            <a:r>
              <a:rPr lang="id-ID" sz="2400" b="1" dirty="0" smtClean="0">
                <a:solidFill>
                  <a:srgbClr val="C00000"/>
                </a:solidFill>
                <a:latin typeface="Arial" pitchFamily="34" charset="0"/>
                <a:cs typeface="Arial" pitchFamily="34" charset="0"/>
              </a:rPr>
              <a:t>Beberapa perbedaan penting antara tanah residu dengan tanah endapan sudah jelas dari cara pembentukannya, yaitu:</a:t>
            </a:r>
            <a:br>
              <a:rPr lang="id-ID" sz="2400" b="1" dirty="0" smtClean="0">
                <a:solidFill>
                  <a:srgbClr val="C00000"/>
                </a:solidFill>
                <a:latin typeface="Arial" pitchFamily="34" charset="0"/>
                <a:cs typeface="Arial" pitchFamily="34" charset="0"/>
              </a:rPr>
            </a:br>
            <a:r>
              <a:rPr lang="id-ID" sz="2400" b="1" dirty="0" smtClean="0">
                <a:solidFill>
                  <a:srgbClr val="C00000"/>
                </a:solidFill>
                <a:latin typeface="Arial" pitchFamily="34" charset="0"/>
                <a:cs typeface="Arial" pitchFamily="34" charset="0"/>
              </a:rPr>
              <a:t/>
            </a:r>
            <a:br>
              <a:rPr lang="id-ID" sz="2400" b="1" dirty="0" smtClean="0">
                <a:solidFill>
                  <a:srgbClr val="C00000"/>
                </a:solidFill>
                <a:latin typeface="Arial" pitchFamily="34" charset="0"/>
                <a:cs typeface="Arial" pitchFamily="34" charset="0"/>
              </a:rPr>
            </a:br>
            <a:r>
              <a:rPr lang="id-ID" sz="2000" b="1" dirty="0" smtClean="0">
                <a:solidFill>
                  <a:srgbClr val="008000"/>
                </a:solidFill>
                <a:latin typeface="Arial" pitchFamily="34" charset="0"/>
                <a:cs typeface="Arial" pitchFamily="34" charset="0"/>
              </a:rPr>
              <a:t>(a) </a:t>
            </a:r>
            <a:r>
              <a:rPr lang="id-ID" sz="2000" b="1" dirty="0" smtClean="0">
                <a:solidFill>
                  <a:srgbClr val="336600"/>
                </a:solidFill>
                <a:latin typeface="Arial" pitchFamily="34" charset="0"/>
                <a:cs typeface="Arial" pitchFamily="34" charset="0"/>
              </a:rPr>
              <a:t>Tidak ada garis konsolidasi asli </a:t>
            </a:r>
            <a:r>
              <a:rPr lang="en-US" sz="2000" b="1" dirty="0" smtClean="0">
                <a:solidFill>
                  <a:srgbClr val="336600"/>
                </a:solidFill>
                <a:latin typeface="Arial" pitchFamily="34" charset="0"/>
                <a:cs typeface="Arial" pitchFamily="34" charset="0"/>
              </a:rPr>
              <a:t>(virgin consolidation line)   </a:t>
            </a:r>
            <a:r>
              <a:rPr lang="id-ID" sz="2000" b="1" dirty="0" smtClean="0">
                <a:solidFill>
                  <a:srgbClr val="336600"/>
                </a:solidFill>
                <a:latin typeface="Arial" pitchFamily="34" charset="0"/>
                <a:cs typeface="Arial" pitchFamily="34" charset="0"/>
              </a:rPr>
              <a:t>pada tanah residu, karena tidak dibentuk dengan proses pengendapan dan konsolidasi </a:t>
            </a:r>
            <a:br>
              <a:rPr lang="id-ID" sz="2000" b="1" dirty="0" smtClean="0">
                <a:solidFill>
                  <a:srgbClr val="336600"/>
                </a:solidFill>
                <a:latin typeface="Arial" pitchFamily="34" charset="0"/>
                <a:cs typeface="Arial" pitchFamily="34" charset="0"/>
              </a:rPr>
            </a:br>
            <a:r>
              <a:rPr lang="id-ID" sz="1200" b="1" dirty="0" smtClean="0">
                <a:solidFill>
                  <a:srgbClr val="336600"/>
                </a:solidFill>
                <a:latin typeface="Arial" pitchFamily="34" charset="0"/>
                <a:cs typeface="Arial" pitchFamily="34" charset="0"/>
              </a:rPr>
              <a:t/>
            </a:r>
            <a:br>
              <a:rPr lang="id-ID" sz="1200" b="1" dirty="0" smtClean="0">
                <a:solidFill>
                  <a:srgbClr val="336600"/>
                </a:solidFill>
                <a:latin typeface="Arial" pitchFamily="34" charset="0"/>
                <a:cs typeface="Arial" pitchFamily="34" charset="0"/>
              </a:rPr>
            </a:br>
            <a:r>
              <a:rPr lang="id-ID" sz="2000" b="1" dirty="0" smtClean="0">
                <a:solidFill>
                  <a:srgbClr val="990099"/>
                </a:solidFill>
                <a:latin typeface="Arial" pitchFamily="34" charset="0"/>
                <a:cs typeface="Arial" pitchFamily="34" charset="0"/>
              </a:rPr>
              <a:t>(b) Pengaruh “riwayat tegangan” (stress history) hampir tidak ada pada tanah residu</a:t>
            </a:r>
            <a:br>
              <a:rPr lang="id-ID" sz="2000" b="1" dirty="0" smtClean="0">
                <a:solidFill>
                  <a:srgbClr val="990099"/>
                </a:solidFill>
                <a:latin typeface="Arial" pitchFamily="34" charset="0"/>
                <a:cs typeface="Arial" pitchFamily="34" charset="0"/>
              </a:rPr>
            </a:br>
            <a:r>
              <a:rPr lang="id-ID" sz="1200" b="1" dirty="0" smtClean="0">
                <a:solidFill>
                  <a:srgbClr val="336600"/>
                </a:solidFill>
                <a:latin typeface="Arial" pitchFamily="34" charset="0"/>
                <a:cs typeface="Arial" pitchFamily="34" charset="0"/>
              </a:rPr>
              <a:t/>
            </a:r>
            <a:br>
              <a:rPr lang="id-ID" sz="1200" b="1" dirty="0" smtClean="0">
                <a:solidFill>
                  <a:srgbClr val="336600"/>
                </a:solidFill>
                <a:latin typeface="Arial" pitchFamily="34" charset="0"/>
                <a:cs typeface="Arial" pitchFamily="34" charset="0"/>
              </a:rPr>
            </a:br>
            <a:r>
              <a:rPr lang="id-ID" sz="2000" b="1" dirty="0" smtClean="0">
                <a:solidFill>
                  <a:schemeClr val="accent4">
                    <a:lumMod val="50000"/>
                  </a:schemeClr>
                </a:solidFill>
                <a:latin typeface="Arial" pitchFamily="34" charset="0"/>
                <a:cs typeface="Arial" pitchFamily="34" charset="0"/>
              </a:rPr>
              <a:t>(c) Tidak ada te</a:t>
            </a:r>
            <a:r>
              <a:rPr lang="en-US" sz="2000" b="1" dirty="0" smtClean="0">
                <a:solidFill>
                  <a:schemeClr val="accent4">
                    <a:lumMod val="50000"/>
                  </a:schemeClr>
                </a:solidFill>
                <a:latin typeface="Arial" pitchFamily="34" charset="0"/>
                <a:cs typeface="Arial" pitchFamily="34" charset="0"/>
              </a:rPr>
              <a:t>k</a:t>
            </a:r>
            <a:r>
              <a:rPr lang="id-ID" sz="2000" b="1" dirty="0" smtClean="0">
                <a:solidFill>
                  <a:schemeClr val="accent4">
                    <a:lumMod val="50000"/>
                  </a:schemeClr>
                </a:solidFill>
                <a:latin typeface="Arial" pitchFamily="34" charset="0"/>
                <a:cs typeface="Arial" pitchFamily="34" charset="0"/>
              </a:rPr>
              <a:t>anan pra-konsolidasi (pre-consolidation pressure) dan istilah “</a:t>
            </a:r>
            <a:r>
              <a:rPr lang="en-US" sz="2000" b="1" dirty="0" err="1" smtClean="0">
                <a:solidFill>
                  <a:schemeClr val="accent4">
                    <a:lumMod val="50000"/>
                  </a:schemeClr>
                </a:solidFill>
                <a:latin typeface="Arial" pitchFamily="34" charset="0"/>
                <a:cs typeface="Arial" pitchFamily="34" charset="0"/>
              </a:rPr>
              <a:t>ter</a:t>
            </a:r>
            <a:r>
              <a:rPr lang="en-US" sz="2000" b="1" dirty="0" smtClean="0">
                <a:solidFill>
                  <a:schemeClr val="accent4">
                    <a:lumMod val="50000"/>
                  </a:schemeClr>
                </a:solidFill>
                <a:latin typeface="Arial" pitchFamily="34" charset="0"/>
                <a:cs typeface="Arial" pitchFamily="34" charset="0"/>
              </a:rPr>
              <a:t>-</a:t>
            </a:r>
            <a:r>
              <a:rPr lang="id-ID" sz="2000" b="1" dirty="0" smtClean="0">
                <a:solidFill>
                  <a:schemeClr val="accent4">
                    <a:lumMod val="50000"/>
                  </a:schemeClr>
                </a:solidFill>
                <a:latin typeface="Arial" pitchFamily="34" charset="0"/>
                <a:cs typeface="Arial" pitchFamily="34" charset="0"/>
              </a:rPr>
              <a:t>konsolidasi normal” atau “</a:t>
            </a:r>
            <a:r>
              <a:rPr lang="en-US" sz="2000" b="1" dirty="0" err="1" smtClean="0">
                <a:solidFill>
                  <a:schemeClr val="accent4">
                    <a:lumMod val="50000"/>
                  </a:schemeClr>
                </a:solidFill>
                <a:latin typeface="Arial" pitchFamily="34" charset="0"/>
                <a:cs typeface="Arial" pitchFamily="34" charset="0"/>
              </a:rPr>
              <a:t>ter</a:t>
            </a:r>
            <a:r>
              <a:rPr lang="en-US" sz="2000" b="1" dirty="0" smtClean="0">
                <a:solidFill>
                  <a:schemeClr val="accent4">
                    <a:lumMod val="50000"/>
                  </a:schemeClr>
                </a:solidFill>
                <a:latin typeface="Arial" pitchFamily="34" charset="0"/>
                <a:cs typeface="Arial" pitchFamily="34" charset="0"/>
              </a:rPr>
              <a:t>-</a:t>
            </a:r>
            <a:r>
              <a:rPr lang="id-ID" sz="2000" b="1" dirty="0" smtClean="0">
                <a:solidFill>
                  <a:schemeClr val="accent4">
                    <a:lumMod val="50000"/>
                  </a:schemeClr>
                </a:solidFill>
                <a:latin typeface="Arial" pitchFamily="34" charset="0"/>
                <a:cs typeface="Arial" pitchFamily="34" charset="0"/>
              </a:rPr>
              <a:t>konsolidasi ber-lebihan” tidak  berlaku pada tanah residu</a:t>
            </a:r>
            <a:br>
              <a:rPr lang="id-ID" sz="2000" b="1" dirty="0" smtClean="0">
                <a:solidFill>
                  <a:schemeClr val="accent4">
                    <a:lumMod val="50000"/>
                  </a:schemeClr>
                </a:solidFill>
                <a:latin typeface="Arial" pitchFamily="34" charset="0"/>
                <a:cs typeface="Arial" pitchFamily="34" charset="0"/>
              </a:rPr>
            </a:br>
            <a:r>
              <a:rPr lang="id-ID" sz="2000" b="1" dirty="0" smtClean="0">
                <a:solidFill>
                  <a:srgbClr val="336600"/>
                </a:solidFill>
                <a:latin typeface="Arial" pitchFamily="34" charset="0"/>
                <a:cs typeface="Arial" pitchFamily="34" charset="0"/>
              </a:rPr>
              <a:t/>
            </a:r>
            <a:br>
              <a:rPr lang="id-ID" sz="2000" b="1" dirty="0" smtClean="0">
                <a:solidFill>
                  <a:srgbClr val="336600"/>
                </a:solidFill>
                <a:latin typeface="Arial" pitchFamily="34" charset="0"/>
                <a:cs typeface="Arial" pitchFamily="34" charset="0"/>
              </a:rPr>
            </a:br>
            <a:r>
              <a:rPr lang="id-ID" sz="2000" b="1" dirty="0" smtClean="0">
                <a:solidFill>
                  <a:srgbClr val="336600"/>
                </a:solidFill>
                <a:latin typeface="Arial" pitchFamily="34" charset="0"/>
                <a:cs typeface="Arial" pitchFamily="34" charset="0"/>
              </a:rPr>
              <a:t>(d) Pada tanah residu mungkin masih ada “yield pressure” (tegangan lelah). </a:t>
            </a:r>
            <a:r>
              <a:rPr lang="en-US" sz="2000" b="1" dirty="0" smtClean="0">
                <a:solidFill>
                  <a:srgbClr val="336600"/>
                </a:solidFill>
                <a:latin typeface="Arial" pitchFamily="34" charset="0"/>
                <a:cs typeface="Arial" pitchFamily="34" charset="0"/>
              </a:rPr>
              <a:t/>
            </a:r>
            <a:br>
              <a:rPr lang="en-US" sz="2000" b="1" dirty="0" smtClean="0">
                <a:solidFill>
                  <a:srgbClr val="336600"/>
                </a:solidFill>
                <a:latin typeface="Arial" pitchFamily="34" charset="0"/>
                <a:cs typeface="Arial" pitchFamily="34" charset="0"/>
              </a:rPr>
            </a:br>
            <a:r>
              <a:rPr lang="en-US" sz="2000" b="1" dirty="0" smtClean="0">
                <a:solidFill>
                  <a:srgbClr val="336600"/>
                </a:solidFill>
                <a:latin typeface="Arial" pitchFamily="34" charset="0"/>
                <a:cs typeface="Arial" pitchFamily="34" charset="0"/>
              </a:rPr>
              <a:t/>
            </a:r>
            <a:br>
              <a:rPr lang="en-US" sz="2000" b="1" dirty="0" smtClean="0">
                <a:solidFill>
                  <a:srgbClr val="336600"/>
                </a:solidFill>
                <a:latin typeface="Arial" pitchFamily="34" charset="0"/>
                <a:cs typeface="Arial" pitchFamily="34" charset="0"/>
              </a:rPr>
            </a:br>
            <a:r>
              <a:rPr lang="en-US" sz="2000" b="1" dirty="0" smtClean="0">
                <a:solidFill>
                  <a:srgbClr val="C00000"/>
                </a:solidFill>
                <a:latin typeface="Arial" pitchFamily="34" charset="0"/>
                <a:cs typeface="Arial" pitchFamily="34" charset="0"/>
              </a:rPr>
              <a:t>(e) </a:t>
            </a:r>
            <a:r>
              <a:rPr lang="en-US" sz="2000" b="1" dirty="0" err="1" smtClean="0">
                <a:solidFill>
                  <a:srgbClr val="C00000"/>
                </a:solidFill>
                <a:latin typeface="Arial" pitchFamily="34" charset="0"/>
                <a:cs typeface="Arial" pitchFamily="34" charset="0"/>
              </a:rPr>
              <a:t>Mungkin</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terdapat</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jenis</a:t>
            </a:r>
            <a:r>
              <a:rPr lang="en-US" sz="2000" b="1" dirty="0" smtClean="0">
                <a:solidFill>
                  <a:srgbClr val="C00000"/>
                </a:solidFill>
                <a:latin typeface="Arial" pitchFamily="34" charset="0"/>
                <a:cs typeface="Arial" pitchFamily="34" charset="0"/>
              </a:rPr>
              <a:t> mineral </a:t>
            </a:r>
            <a:r>
              <a:rPr lang="en-US" sz="2000" b="1" dirty="0" err="1" smtClean="0">
                <a:solidFill>
                  <a:srgbClr val="C00000"/>
                </a:solidFill>
                <a:latin typeface="Arial" pitchFamily="34" charset="0"/>
                <a:cs typeface="Arial" pitchFamily="34" charset="0"/>
              </a:rPr>
              <a:t>lempung</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pada</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tanah</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residu</a:t>
            </a:r>
            <a:r>
              <a:rPr lang="en-US" sz="2000" b="1" dirty="0" smtClean="0">
                <a:solidFill>
                  <a:srgbClr val="C00000"/>
                </a:solidFill>
                <a:latin typeface="Arial" pitchFamily="34" charset="0"/>
                <a:cs typeface="Arial" pitchFamily="34" charset="0"/>
              </a:rPr>
              <a:t> yang </a:t>
            </a:r>
            <a:r>
              <a:rPr lang="en-US" sz="2000" b="1" dirty="0" err="1" smtClean="0">
                <a:solidFill>
                  <a:srgbClr val="C00000"/>
                </a:solidFill>
                <a:latin typeface="Arial" pitchFamily="34" charset="0"/>
                <a:cs typeface="Arial" pitchFamily="34" charset="0"/>
              </a:rPr>
              <a:t>tidak</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terdapat</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pada</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tanah</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endapan</a:t>
            </a:r>
            <a:r>
              <a:rPr lang="en-US" sz="2000" b="1" dirty="0" smtClean="0">
                <a:solidFill>
                  <a:srgbClr val="C00000"/>
                </a:solidFill>
                <a:latin typeface="Arial" pitchFamily="34" charset="0"/>
                <a:cs typeface="Arial" pitchFamily="34" charset="0"/>
              </a:rPr>
              <a:t>  </a:t>
            </a:r>
            <a:endParaRPr lang="id-ID" sz="24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6093296"/>
            <a:ext cx="5184576" cy="576064"/>
          </a:xfrm>
          <a:solidFill>
            <a:schemeClr val="accent6">
              <a:lumMod val="20000"/>
              <a:lumOff val="80000"/>
            </a:schemeClr>
          </a:solidFill>
          <a:ln w="19050">
            <a:solidFill>
              <a:srgbClr val="C00000"/>
            </a:solidFill>
          </a:ln>
        </p:spPr>
        <p:txBody>
          <a:bodyPr>
            <a:normAutofit/>
          </a:bodyPr>
          <a:lstStyle/>
          <a:p>
            <a:r>
              <a:rPr lang="en-US" sz="2800" b="1" dirty="0" err="1" smtClean="0">
                <a:solidFill>
                  <a:srgbClr val="C00000"/>
                </a:solidFill>
                <a:latin typeface="Arial" pitchFamily="34" charset="0"/>
                <a:cs typeface="Arial" pitchFamily="34" charset="0"/>
              </a:rPr>
              <a:t>Jenis</a:t>
            </a:r>
            <a:r>
              <a:rPr lang="en-US" sz="2800" b="1" dirty="0" smtClean="0">
                <a:solidFill>
                  <a:srgbClr val="C00000"/>
                </a:solidFill>
                <a:latin typeface="Arial" pitchFamily="34" charset="0"/>
                <a:cs typeface="Arial" pitchFamily="34" charset="0"/>
              </a:rPr>
              <a:t> mineral </a:t>
            </a:r>
            <a:r>
              <a:rPr lang="en-US" sz="2800" b="1" dirty="0" err="1" smtClean="0">
                <a:solidFill>
                  <a:srgbClr val="C00000"/>
                </a:solidFill>
                <a:latin typeface="Arial" pitchFamily="34" charset="0"/>
                <a:cs typeface="Arial" pitchFamily="34" charset="0"/>
              </a:rPr>
              <a:t>lempung</a:t>
            </a:r>
            <a:r>
              <a:rPr lang="en-US" sz="2800" b="1" dirty="0" smtClean="0">
                <a:solidFill>
                  <a:srgbClr val="C00000"/>
                </a:solidFill>
                <a:latin typeface="Arial" pitchFamily="34" charset="0"/>
                <a:cs typeface="Arial" pitchFamily="34" charset="0"/>
              </a:rPr>
              <a:t> </a:t>
            </a:r>
            <a:endParaRPr lang="en-US" sz="2800" b="1" dirty="0">
              <a:solidFill>
                <a:srgbClr val="C00000"/>
              </a:solidFill>
              <a:latin typeface="Arial" pitchFamily="34" charset="0"/>
              <a:cs typeface="Arial" pitchFamily="34" charset="0"/>
            </a:endParaRPr>
          </a:p>
        </p:txBody>
      </p:sp>
      <p:pic>
        <p:nvPicPr>
          <p:cNvPr id="3" name="Picture 2" descr="Figure 3 PP.wmf"/>
          <p:cNvPicPr>
            <a:picLocks noChangeAspect="1"/>
          </p:cNvPicPr>
          <p:nvPr/>
        </p:nvPicPr>
        <p:blipFill>
          <a:blip r:embed="rId2" cstate="print"/>
          <a:srcRect l="-3645" t="-2681" r="-3645" b="-4380"/>
          <a:stretch>
            <a:fillRect/>
          </a:stretch>
        </p:blipFill>
        <p:spPr>
          <a:xfrm>
            <a:off x="395536" y="144452"/>
            <a:ext cx="8208913" cy="5876836"/>
          </a:xfrm>
          <a:prstGeom prst="rect">
            <a:avLst/>
          </a:prstGeom>
          <a:solidFill>
            <a:schemeClr val="accent1">
              <a:lumMod val="20000"/>
              <a:lumOff val="80000"/>
            </a:schemeClr>
          </a:solidFill>
          <a:ln w="19050">
            <a:solidFill>
              <a:srgbClr val="C00000"/>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548</Words>
  <Application>Microsoft Office PowerPoint</Application>
  <PresentationFormat>On-screen Show (4:3)</PresentationFormat>
  <Paragraphs>67</Paragraphs>
  <Slides>46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Equation</vt:lpstr>
      <vt:lpstr>MEKANIKA TANAH UNTUK TANAH ENDAPAN DAN TANAH RESIDU (Fundamentals of Soil Mechanics for Sedimentary and Residual Soils)  Laurie Wesley, University of Auckland</vt:lpstr>
      <vt:lpstr>TANAH RESIDU, TANAH ENDAPAN DAN PERKEMBANGAN ILMU MEKANIKA TANAH  Ilmu mekanika tanah berkembang di negeri Inggeris, Eropa Utara, dan Amerika Utara, berdasarkan penelitian yang dilakukan pada tanah yang terdapat di negeri-negeri itu, yaitu tanah endapan.  Di negeri Indonesia, dan negeri-negeri tropis lain, lebih sering terdapat tanah residu daripada tanah endapan.  Kuliah di universitas dan buku mekanika tanah yang ada  jarang menjebutkan tanah residu, ataupun memberi  penjelasan tentang perilakunya.   Ini mungkin tidak menjadi soal seandainya perilakunya tanah residu sama dengan tanah endapan. Halnya tidak selalu demikian..</vt:lpstr>
      <vt:lpstr>Pembentukan tanah residu dan tanah endapan</vt:lpstr>
      <vt:lpstr>Tanah residu dibentuk langsung dari proses pelapukan  Tanah endapan dibentuk dengan proses erosi, pengangkutan dan  pengendapan</vt:lpstr>
      <vt:lpstr>Geologi Pulau Jawa (disederhanakan) </vt:lpstr>
      <vt:lpstr>Jenis-jenis tanah di Pulau Jawa: lebih banyak tanah residu daripada tanah endapan</vt:lpstr>
      <vt:lpstr>Tanah endapan dan tanah residu:   Sifat apa yang sama dan sifat apa yang berbeda?</vt:lpstr>
      <vt:lpstr>Beberapa perbedaan penting antara tanah residu dengan tanah endapan sudah jelas dari cara pembentukannya, yaitu:  (a) Tidak ada garis konsolidasi asli (virgin consolidation line)   pada tanah residu, karena tidak dibentuk dengan proses pengendapan dan konsolidasi   (b) Pengaruh “riwayat tegangan” (stress history) hampir tidak ada pada tanah residu  (c) Tidak ada tekanan pra-konsolidasi (pre-consolidation pressure) dan istilah “ter-konsolidasi normal” atau “ter-konsolidasi ber-lebihan” tidak  berlaku pada tanah residu  (d) Pada tanah residu mungkin masih ada “yield pressure” (tegangan lelah).   (e) Mungkin terdapat  jenis mineral lempung pada tanah residu yang tidak terdapat pada tanah endapan  </vt:lpstr>
      <vt:lpstr>Jenis mineral lempung </vt:lpstr>
      <vt:lpstr>Pengaruh  topografi pada pelapukan kimiawi </vt:lpstr>
      <vt:lpstr>Grafik Plastisitas – pada tanah residu lebih baik dipakai sebagai petunjuk mengenai sifatnya daripada cara klasifikasinya  </vt:lpstr>
      <vt:lpstr>Perilaku tanah menurut Grafik Plastisitas – yang penting diperhatikan adalah jarak diatas atau dibawah Garis A </vt:lpstr>
      <vt:lpstr>Access road on Gunung Telemoya, near Semarang - volcanic ash clay (allophane)  </vt:lpstr>
      <vt:lpstr>Slip movement on “black clay” (montmorillonite) - near Surabaya</vt:lpstr>
      <vt:lpstr>The same site near Surabaya</vt:lpstr>
      <vt:lpstr>Shrinkage cracks (montmorilonite clay)</vt:lpstr>
      <vt:lpstr>Indonesian soils on the plasticity chart</vt:lpstr>
      <vt:lpstr>Perilaku Pemampatan (Compression Behaviour)</vt:lpstr>
      <vt:lpstr>Hasil uji pemampatan pada empat contoh tanah residu  (a) Grafik dengan memakai skala logaritmis memberi kesan seolah-olah ada tekanan pra-konsolidasi  (b) Grafik dengan memakai skala linear memberi gambar yang berbeda:    –  hanya Contoh 4 yang mempunyai tegangan lelah (yield pressure)   </vt:lpstr>
      <vt:lpstr>Hasil uji oedometer pada tanah residu (Piedmont formation di Amerika Serikat)  Jelas dari grafik dengan memakai skala linear bahwa nilai OCR yang ditentukan dari grafik dengan memakai skala logaritmis adalah keliru  Pada tanah Piedmont ini, tidak ada sama sekali tegangan pra-konsolidasi, atau tegangan lelah (yield stress) </vt:lpstr>
      <vt:lpstr>Professor Nilmar Janbu (Norway):   “...saya tak habis pikir mengapa profesi geoteknik sedunia masih menggunakan grafik e-log(p) itu yang tidak ganjil, dan memakai parameter Cc yang tidak lengkap atau berguna, yang nilainya ditentukan pada garis yang dibuat diluar data-data hasil pengukuran...”    ( “--- it remains a mystery why the international profession still uses the awkward e-logp plots, and the incomplete and useless coefficient Cc which is not even determined from the measured data, but from a constructed line outside the measurements ---”)   Pandangan ini sangat penting bagi tanah endapan. Bahkan, lebih penting lagi bagi tanah residu. </vt:lpstr>
      <vt:lpstr>Typical consolidation test result from a heavily over-consolidated clay - illustrating the uncertainty of the parameters Cc and Cs</vt:lpstr>
      <vt:lpstr>Conventional e-log(p) plots   with the Casagrande construction for determining pre-consolidation pressures,   - and linear versions of the same graphs</vt:lpstr>
      <vt:lpstr>Uji oedometer pada tiga contoh lempung debu vulkanis  Hanya grafik dengan memakai skala linier yang memberi gambar yang jelas tentang perilaku pemampatannya </vt:lpstr>
      <vt:lpstr>Konsep perilaku pamampatan tanah sebagai pengganti konsep yang biasa.   Tekanan yang biasanya disebut “preconsolidation pressure” lebih baik disebut “yield pressure” atau vertical yield pressure, baik pada tanah endapan maupun tanah residu. </vt:lpstr>
      <vt:lpstr>Pemilihan parameter untuk memperkirakan penurunan pada tanah lempung:  (a) Umumnya, parameter linier, mv paling sesuai untuk semua jenis tanah.  (b) Parameter Cc  hanya cocok untuk tanah lunak yang ter-konsolidasi normal.</vt:lpstr>
      <vt:lpstr>Selalu menggambar hasil uji oedometer dengan memakai baik skala linier maupun skala logaritmis  Hanyalah grafik dengan memakai skala linier yang memberikan gambar yang jelas mengenai perilaku pemampatan </vt:lpstr>
      <vt:lpstr>Determination of coefficient of consolidation from conventional oedometer tests </vt:lpstr>
      <vt:lpstr>Theoretical root time graphs from conventional oedometer tests (with sample thickness 20 mm)</vt:lpstr>
      <vt:lpstr>Typical root time plots from residual soils  - the rate of pore pressure dissipation is very rapid, and the curves are no longer governed by the mechanics of pore pressure drainage.   - there is an upper limit to the value of cv that  can be measured in a conventional oedometer test - approximately 0.01cm2/sec  Many residual soils have values higher then this. </vt:lpstr>
      <vt:lpstr>Correct and incorrect interpretations of root time graphs   - geotechnical engineers expect straight lines and technicians will construct them whether they exist or not. </vt:lpstr>
      <vt:lpstr>Terzaghi one dimensional consolidation and situation at most foundations </vt:lpstr>
      <vt:lpstr>Solution for an impermeable foundation on a layer overlying an impermeable boundary  (adapted from Davis and Poulos, 1977)</vt:lpstr>
      <vt:lpstr>Hubungan antara tekanan air pori, keadaan jenuh, dan muka air tanah  Pada tanah residu, daerah diatas muka air tanah  sering menjadi daerah yang paling penting</vt:lpstr>
      <vt:lpstr>Pengaruh musim banyak mempengaruhi perilaku tanah residu, karena daya rembesannya umumnya lebih tinggi daripada tanah endapan </vt:lpstr>
      <vt:lpstr>    KEMANTAPAN LERENG,  DAN PENGGUNAAN CARA ANALISA TEORETIS  Pada negeri-negeri tropis seperti Indonesia, peranan observasi, pengalaman, dan “judgement” menjadi sangat penting, khususnya untuk penilaian kemanatapan lereng pada tanah residu.   “However, as soon as we pass from steel and concrete to earth, the omnipotence of theory ceases to exist. In the first place, the earth in its natural state is never uniform. Second, its properties are too complicated for rigorous theoretical treatment. Finally, even an approximate mathematical solution of some of the most common problems is extremely difficult”                               (Terzaghi, 1936)</vt:lpstr>
      <vt:lpstr>Weathered granite, Malaysia</vt:lpstr>
      <vt:lpstr>Weathered sandstone, Kuala Krai - Gua Musang highway, Malaysia</vt:lpstr>
      <vt:lpstr>Visual inspection shows very clear signs of instability</vt:lpstr>
      <vt:lpstr>Darajat Geothermal Project, West Java, Indonesia  - Slip on access road to base camp (power station site)</vt:lpstr>
      <vt:lpstr>Darajat Geothermal Project  slip on access road to base camp – soil conditions?</vt:lpstr>
      <vt:lpstr>Darajat Geothermal Project – slip on access road  Difficult soil conditions evident along the stream bank</vt:lpstr>
      <vt:lpstr>         THEORETICAL SLOPE STABILITY ANALYSIS:    THE INFLUENCE OF SEASONS AND ISOLATED RAIN                 STORMS ON SLOPE STABILITY:  With sedimentary soils, the permeability is so low that seasonal and rainfall events normally have little influence  With residual soils, this is no longer the case – the high permeability means that rainfall is a common trigger for slips or landslides. </vt:lpstr>
      <vt:lpstr>Estimation of pore pressure from the position of the water table  - normal procedure OK for gentle slopes, but possibly not for steep slopes in residual soils </vt:lpstr>
      <vt:lpstr>Contoh:   Lereng yang curam mengalami hujan terus sampai muka air tanah menjadi sama dengan muka tanah.  </vt:lpstr>
      <vt:lpstr>THE END – THANK YOU FOR YOUR ATTENTION  References:  Mekanika Tanah – Edisi Baru AndPublisher, 2017   Fundamentals of Soil Mechanics for  Sedimentary and Residual Soils John Wiley and Sons 2009  (Mekanika Tanah untuk Tanah Endapan dan Tanah Residu AndiPublisher 2012)  Geotechnical Engineering in Residual Soils  John Wiley and Sons 2010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MEKANIKA TANAH UNTUK TANAH ENDAPAN DAN TANAH RESIDU Laurie Wesley, University of Auckland</dc:title>
  <dc:creator>OEM</dc:creator>
  <cp:lastModifiedBy>user</cp:lastModifiedBy>
  <cp:revision>139</cp:revision>
  <dcterms:created xsi:type="dcterms:W3CDTF">2011-11-01T20:24:15Z</dcterms:created>
  <dcterms:modified xsi:type="dcterms:W3CDTF">2017-07-17T08:04:38Z</dcterms:modified>
</cp:coreProperties>
</file>