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19" r:id="rId3"/>
    <p:sldId id="278" r:id="rId4"/>
    <p:sldId id="286" r:id="rId5"/>
    <p:sldId id="284" r:id="rId6"/>
    <p:sldId id="318" r:id="rId7"/>
    <p:sldId id="287" r:id="rId8"/>
    <p:sldId id="258" r:id="rId9"/>
    <p:sldId id="259" r:id="rId10"/>
    <p:sldId id="290" r:id="rId11"/>
    <p:sldId id="260" r:id="rId12"/>
    <p:sldId id="262" r:id="rId13"/>
    <p:sldId id="291" r:id="rId14"/>
    <p:sldId id="300" r:id="rId15"/>
    <p:sldId id="301" r:id="rId16"/>
    <p:sldId id="267" r:id="rId17"/>
    <p:sldId id="265" r:id="rId18"/>
    <p:sldId id="302" r:id="rId19"/>
    <p:sldId id="303" r:id="rId20"/>
    <p:sldId id="304" r:id="rId21"/>
    <p:sldId id="269" r:id="rId22"/>
    <p:sldId id="305" r:id="rId23"/>
    <p:sldId id="297" r:id="rId24"/>
    <p:sldId id="298" r:id="rId25"/>
    <p:sldId id="299" r:id="rId26"/>
    <p:sldId id="280" r:id="rId27"/>
    <p:sldId id="282" r:id="rId28"/>
    <p:sldId id="325" r:id="rId29"/>
    <p:sldId id="311" r:id="rId30"/>
    <p:sldId id="316" r:id="rId31"/>
    <p:sldId id="312" r:id="rId32"/>
    <p:sldId id="314" r:id="rId33"/>
    <p:sldId id="308" r:id="rId34"/>
    <p:sldId id="309" r:id="rId35"/>
    <p:sldId id="310" r:id="rId36"/>
    <p:sldId id="317" r:id="rId37"/>
    <p:sldId id="31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990033"/>
    <a:srgbClr val="3333FF"/>
    <a:srgbClr val="008080"/>
    <a:srgbClr val="EBF1DE"/>
    <a:srgbClr val="99FF99"/>
    <a:srgbClr val="CCFFCC"/>
    <a:srgbClr val="CCFFFF"/>
    <a:srgbClr val="FFFFCC"/>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3" autoAdjust="0"/>
    <p:restoredTop sz="94660"/>
  </p:normalViewPr>
  <p:slideViewPr>
    <p:cSldViewPr>
      <p:cViewPr varScale="1">
        <p:scale>
          <a:sx n="68" d="100"/>
          <a:sy n="68" d="100"/>
        </p:scale>
        <p:origin x="-144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EC99A9-A7BE-4396-BEB4-6DE694AC0458}" type="datetimeFigureOut">
              <a:rPr lang="en-US" smtClean="0"/>
              <a:pPr/>
              <a:t>8/4/2017</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FA951-5EF4-4EB8-B032-75FBA6627AF6}" type="slidenum">
              <a:rPr lang="en-NZ" smtClean="0"/>
              <a:pPr/>
              <a:t>‹#›</a:t>
            </a:fld>
            <a:endParaRPr lang="en-N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D35FA951-5EF4-4EB8-B032-75FBA6627AF6}" type="slidenum">
              <a:rPr lang="en-NZ" smtClean="0"/>
              <a:pPr/>
              <a:t>16</a:t>
            </a:fld>
            <a:endParaRPr lang="en-N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D35FA951-5EF4-4EB8-B032-75FBA6627AF6}" type="slidenum">
              <a:rPr lang="en-NZ" smtClean="0"/>
              <a:pPr/>
              <a:t>33</a:t>
            </a:fld>
            <a:endParaRPr lang="en-N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3" name="Footer Placeholder 2"/>
          <p:cNvSpPr>
            <a:spLocks noGrp="1"/>
          </p:cNvSpPr>
          <p:nvPr>
            <p:ph type="ftr" sz="quarter" idx="11"/>
          </p:nvPr>
        </p:nvSpPr>
        <p:spPr/>
        <p:txBody>
          <a:bodyPr/>
          <a:lstStyle/>
          <a:p>
            <a:endParaRPr lang="en-NZ" dirty="0"/>
          </a:p>
        </p:txBody>
      </p:sp>
      <p:sp>
        <p:nvSpPr>
          <p:cNvPr id="4" name="Slide Number Placeholder 3"/>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1CC6F3-A8C4-4560-B84A-B39A36AC3B78}" type="datetimeFigureOut">
              <a:rPr lang="en-US" smtClean="0"/>
              <a:pPr/>
              <a:t>8/4/2017</a:t>
            </a:fld>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44F85168-649D-43C5-8D6B-A24879FF50ED}" type="slidenum">
              <a:rPr lang="en-NZ" smtClean="0"/>
              <a:pPr/>
              <a:t>‹#›</a:t>
            </a:fld>
            <a:endParaRPr lang="en-N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CC6F3-A8C4-4560-B84A-B39A36AC3B78}" type="datetimeFigureOut">
              <a:rPr lang="en-US" smtClean="0"/>
              <a:pPr/>
              <a:t>8/4/2017</a:t>
            </a:fld>
            <a:endParaRPr lang="en-NZ"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85168-649D-43C5-8D6B-A24879FF50ED}" type="slidenum">
              <a:rPr lang="en-NZ" smtClean="0"/>
              <a:pPr/>
              <a:t>‹#›</a:t>
            </a:fld>
            <a:endParaRPr lang="en-N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204864"/>
            <a:ext cx="7747794" cy="2088232"/>
          </a:xfrm>
          <a:solidFill>
            <a:srgbClr val="FFCC99">
              <a:alpha val="69020"/>
            </a:srgbClr>
          </a:solidFill>
          <a:ln w="28575">
            <a:solidFill>
              <a:srgbClr val="C00000"/>
            </a:solidFill>
          </a:ln>
        </p:spPr>
        <p:txBody>
          <a:bodyPr>
            <a:normAutofit/>
          </a:bodyPr>
          <a:lstStyle/>
          <a:p>
            <a:r>
              <a:rPr lang="en-NZ" sz="4000" b="1" dirty="0" smtClean="0">
                <a:solidFill>
                  <a:srgbClr val="C00000"/>
                </a:solidFill>
                <a:latin typeface="Arial" pitchFamily="34" charset="0"/>
                <a:cs typeface="Arial" pitchFamily="34" charset="0"/>
              </a:rPr>
              <a:t>A Geotechnical Engineer in Indonesia</a:t>
            </a:r>
            <a:r>
              <a:rPr lang="en-NZ" sz="3600" b="1" dirty="0" smtClean="0">
                <a:solidFill>
                  <a:srgbClr val="C00000"/>
                </a:solidFill>
                <a:latin typeface="Arial" pitchFamily="34" charset="0"/>
                <a:cs typeface="Arial" pitchFamily="34" charset="0"/>
              </a:rPr>
              <a:t/>
            </a:r>
            <a:br>
              <a:rPr lang="en-NZ" sz="3600" b="1" dirty="0" smtClean="0">
                <a:solidFill>
                  <a:srgbClr val="C00000"/>
                </a:solidFill>
                <a:latin typeface="Arial" pitchFamily="34" charset="0"/>
                <a:cs typeface="Arial" pitchFamily="34" charset="0"/>
              </a:rPr>
            </a:br>
            <a:r>
              <a:rPr lang="en-NZ" sz="3200" b="1" dirty="0" smtClean="0">
                <a:solidFill>
                  <a:srgbClr val="002060"/>
                </a:solidFill>
                <a:latin typeface="Arial" pitchFamily="34" charset="0"/>
                <a:cs typeface="Arial" pitchFamily="34" charset="0"/>
              </a:rPr>
              <a:t>Laurie Wesley, University of Auckland</a:t>
            </a:r>
            <a:endParaRPr lang="en-NZ" sz="32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netrometer tests at Maumere.jpg"/>
          <p:cNvPicPr>
            <a:picLocks noChangeAspect="1"/>
          </p:cNvPicPr>
          <p:nvPr/>
        </p:nvPicPr>
        <p:blipFill>
          <a:blip r:embed="rId2" cstate="print"/>
          <a:srcRect t="3602" b="13542"/>
          <a:stretch>
            <a:fillRect/>
          </a:stretch>
        </p:blipFill>
        <p:spPr>
          <a:xfrm>
            <a:off x="285720" y="-1811"/>
            <a:ext cx="8520721" cy="6859811"/>
          </a:xfrm>
          <a:prstGeom prst="rect">
            <a:avLst/>
          </a:prstGeom>
        </p:spPr>
      </p:pic>
      <p:sp>
        <p:nvSpPr>
          <p:cNvPr id="2" name="Title 1"/>
          <p:cNvSpPr>
            <a:spLocks noGrp="1"/>
          </p:cNvSpPr>
          <p:nvPr>
            <p:ph type="title"/>
          </p:nvPr>
        </p:nvSpPr>
        <p:spPr>
          <a:xfrm>
            <a:off x="1857356" y="5868990"/>
            <a:ext cx="5286412" cy="631844"/>
          </a:xfrm>
          <a:solidFill>
            <a:srgbClr val="FFCC99">
              <a:alpha val="76078"/>
            </a:srgbClr>
          </a:solidFill>
          <a:ln w="19050">
            <a:solidFill>
              <a:srgbClr val="C00000"/>
            </a:solidFill>
          </a:ln>
        </p:spPr>
        <p:txBody>
          <a:bodyPr>
            <a:normAutofit fontScale="90000"/>
          </a:bodyPr>
          <a:lstStyle/>
          <a:p>
            <a:r>
              <a:rPr lang="en-NZ" sz="2000" b="1" dirty="0" err="1" smtClean="0">
                <a:solidFill>
                  <a:srgbClr val="660033"/>
                </a:solidFill>
              </a:rPr>
              <a:t>Uji</a:t>
            </a:r>
            <a:r>
              <a:rPr lang="en-NZ" sz="2000" b="1" dirty="0" smtClean="0">
                <a:solidFill>
                  <a:srgbClr val="660033"/>
                </a:solidFill>
              </a:rPr>
              <a:t> </a:t>
            </a:r>
            <a:r>
              <a:rPr lang="en-NZ" sz="2000" b="1" dirty="0" err="1" smtClean="0">
                <a:solidFill>
                  <a:srgbClr val="660033"/>
                </a:solidFill>
              </a:rPr>
              <a:t>sondir</a:t>
            </a:r>
            <a:r>
              <a:rPr lang="en-NZ" sz="2000" b="1" dirty="0" smtClean="0">
                <a:solidFill>
                  <a:srgbClr val="660033"/>
                </a:solidFill>
              </a:rPr>
              <a:t> (CPT), </a:t>
            </a:r>
            <a:r>
              <a:rPr lang="en-NZ" sz="2000" b="1" dirty="0" err="1" smtClean="0">
                <a:solidFill>
                  <a:srgbClr val="660033"/>
                </a:solidFill>
              </a:rPr>
              <a:t>untuk</a:t>
            </a:r>
            <a:r>
              <a:rPr lang="en-NZ" sz="2000" b="1" dirty="0" smtClean="0">
                <a:solidFill>
                  <a:srgbClr val="660033"/>
                </a:solidFill>
              </a:rPr>
              <a:t> </a:t>
            </a:r>
            <a:r>
              <a:rPr lang="en-NZ" sz="2000" b="1" dirty="0" err="1" smtClean="0">
                <a:solidFill>
                  <a:srgbClr val="660033"/>
                </a:solidFill>
              </a:rPr>
              <a:t>perbaikan</a:t>
            </a:r>
            <a:r>
              <a:rPr lang="en-NZ" sz="2000" b="1" dirty="0" smtClean="0">
                <a:solidFill>
                  <a:srgbClr val="660033"/>
                </a:solidFill>
              </a:rPr>
              <a:t> </a:t>
            </a:r>
            <a:r>
              <a:rPr lang="en-NZ" sz="2000" b="1" dirty="0" err="1" smtClean="0">
                <a:solidFill>
                  <a:srgbClr val="660033"/>
                </a:solidFill>
              </a:rPr>
              <a:t>pelabuhan</a:t>
            </a:r>
            <a:r>
              <a:rPr lang="en-NZ" sz="2000" b="1" dirty="0" smtClean="0">
                <a:solidFill>
                  <a:srgbClr val="660033"/>
                </a:solidFill>
              </a:rPr>
              <a:t>, </a:t>
            </a:r>
            <a:r>
              <a:rPr lang="en-NZ" sz="2000" b="1" dirty="0" err="1" smtClean="0">
                <a:solidFill>
                  <a:srgbClr val="660033"/>
                </a:solidFill>
              </a:rPr>
              <a:t>di</a:t>
            </a:r>
            <a:r>
              <a:rPr lang="en-NZ" sz="2000" b="1" dirty="0" smtClean="0">
                <a:solidFill>
                  <a:srgbClr val="660033"/>
                </a:solidFill>
              </a:rPr>
              <a:t> </a:t>
            </a:r>
            <a:r>
              <a:rPr lang="en-NZ" sz="2000" b="1" dirty="0" err="1" smtClean="0">
                <a:solidFill>
                  <a:srgbClr val="660033"/>
                </a:solidFill>
              </a:rPr>
              <a:t>Maumere</a:t>
            </a:r>
            <a:r>
              <a:rPr lang="en-NZ" sz="2000" b="1" dirty="0" smtClean="0">
                <a:solidFill>
                  <a:srgbClr val="660033"/>
                </a:solidFill>
              </a:rPr>
              <a:t>, </a:t>
            </a:r>
            <a:r>
              <a:rPr lang="en-NZ" sz="2000" b="1" dirty="0" err="1" smtClean="0">
                <a:solidFill>
                  <a:srgbClr val="660033"/>
                </a:solidFill>
              </a:rPr>
              <a:t>Pulau</a:t>
            </a:r>
            <a:r>
              <a:rPr lang="en-NZ" sz="2000" b="1" dirty="0" smtClean="0">
                <a:solidFill>
                  <a:srgbClr val="660033"/>
                </a:solidFill>
              </a:rPr>
              <a:t> Flores, 1970</a:t>
            </a:r>
            <a:endParaRPr lang="en-NZ" sz="2000" b="1" dirty="0">
              <a:solidFill>
                <a:srgbClr val="66003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14290"/>
            <a:ext cx="8786874" cy="6429420"/>
          </a:xfrm>
          <a:solidFill>
            <a:schemeClr val="accent3">
              <a:lumMod val="20000"/>
              <a:lumOff val="80000"/>
            </a:schemeClr>
          </a:solidFill>
          <a:ln w="19050">
            <a:solidFill>
              <a:srgbClr val="C00000"/>
            </a:solidFill>
          </a:ln>
        </p:spPr>
        <p:txBody>
          <a:bodyPr>
            <a:normAutofit fontScale="90000"/>
          </a:bodyPr>
          <a:lstStyle/>
          <a:p>
            <a:pPr algn="l"/>
            <a:r>
              <a:rPr lang="en-NZ" sz="2200" b="1" dirty="0" err="1" smtClean="0">
                <a:solidFill>
                  <a:srgbClr val="002060"/>
                </a:solidFill>
              </a:rPr>
              <a:t>Keterangan</a:t>
            </a:r>
            <a:r>
              <a:rPr lang="en-NZ" sz="2200" b="1" dirty="0" smtClean="0">
                <a:solidFill>
                  <a:srgbClr val="002060"/>
                </a:solidFill>
              </a:rPr>
              <a:t> </a:t>
            </a:r>
            <a:r>
              <a:rPr lang="en-NZ" sz="2200" b="1" dirty="0" err="1" smtClean="0">
                <a:solidFill>
                  <a:srgbClr val="002060"/>
                </a:solidFill>
              </a:rPr>
              <a:t>Singkat</a:t>
            </a:r>
            <a:r>
              <a:rPr lang="en-NZ" sz="2200" b="1" dirty="0" smtClean="0">
                <a:solidFill>
                  <a:srgbClr val="002060"/>
                </a:solidFill>
              </a:rPr>
              <a:t> </a:t>
            </a:r>
            <a:r>
              <a:rPr lang="en-NZ" sz="2200" b="1" dirty="0" err="1" smtClean="0">
                <a:solidFill>
                  <a:srgbClr val="002060"/>
                </a:solidFill>
              </a:rPr>
              <a:t>Tentang</a:t>
            </a:r>
            <a:r>
              <a:rPr lang="en-NZ" sz="2200" b="1" dirty="0" smtClean="0">
                <a:solidFill>
                  <a:srgbClr val="002060"/>
                </a:solidFill>
              </a:rPr>
              <a:t> </a:t>
            </a:r>
            <a:r>
              <a:rPr lang="en-NZ" sz="2200" b="1" dirty="0" err="1" smtClean="0">
                <a:solidFill>
                  <a:srgbClr val="002060"/>
                </a:solidFill>
              </a:rPr>
              <a:t>Perkembangan</a:t>
            </a:r>
            <a:r>
              <a:rPr lang="en-NZ" sz="2200" b="1" dirty="0" smtClean="0">
                <a:solidFill>
                  <a:srgbClr val="002060"/>
                </a:solidFill>
              </a:rPr>
              <a:t> </a:t>
            </a:r>
            <a:r>
              <a:rPr lang="en-NZ" sz="2200" b="1" dirty="0" err="1" smtClean="0">
                <a:solidFill>
                  <a:srgbClr val="002060"/>
                </a:solidFill>
              </a:rPr>
              <a:t>Alat</a:t>
            </a:r>
            <a:r>
              <a:rPr lang="en-NZ" sz="2200" b="1" dirty="0" smtClean="0">
                <a:solidFill>
                  <a:srgbClr val="002060"/>
                </a:solidFill>
              </a:rPr>
              <a:t> </a:t>
            </a:r>
            <a:r>
              <a:rPr lang="en-NZ" sz="2200" b="1" dirty="0" err="1" smtClean="0">
                <a:solidFill>
                  <a:srgbClr val="002060"/>
                </a:solidFill>
              </a:rPr>
              <a:t>Sondir</a:t>
            </a:r>
            <a:r>
              <a:rPr lang="en-NZ" sz="2200" b="1" dirty="0" smtClean="0">
                <a:solidFill>
                  <a:srgbClr val="993366"/>
                </a:solidFill>
              </a:rPr>
              <a:t/>
            </a:r>
            <a:br>
              <a:rPr lang="en-NZ" sz="2200" b="1" dirty="0" smtClean="0">
                <a:solidFill>
                  <a:srgbClr val="993366"/>
                </a:solidFill>
              </a:rPr>
            </a:br>
            <a:r>
              <a:rPr lang="en-NZ" sz="2200" b="1" dirty="0" smtClean="0">
                <a:solidFill>
                  <a:srgbClr val="993366"/>
                </a:solidFill>
              </a:rPr>
              <a:t>    </a:t>
            </a:r>
            <a:r>
              <a:rPr lang="en-NZ" sz="1100" b="1" dirty="0" smtClean="0">
                <a:solidFill>
                  <a:srgbClr val="993366"/>
                </a:solidFill>
              </a:rPr>
              <a:t/>
            </a:r>
            <a:br>
              <a:rPr lang="en-NZ" sz="1100" b="1" dirty="0" smtClean="0">
                <a:solidFill>
                  <a:srgbClr val="993366"/>
                </a:solidFill>
              </a:rPr>
            </a:br>
            <a:r>
              <a:rPr lang="en-NZ" sz="2200" b="1" dirty="0" err="1" smtClean="0">
                <a:solidFill>
                  <a:srgbClr val="A50021"/>
                </a:solidFill>
              </a:rPr>
              <a:t>Alat</a:t>
            </a:r>
            <a:r>
              <a:rPr lang="en-NZ" sz="2200" b="1" dirty="0" smtClean="0">
                <a:solidFill>
                  <a:srgbClr val="A50021"/>
                </a:solidFill>
              </a:rPr>
              <a:t> </a:t>
            </a:r>
            <a:r>
              <a:rPr lang="en-NZ" sz="2200" b="1" dirty="0" err="1" smtClean="0">
                <a:solidFill>
                  <a:srgbClr val="A50021"/>
                </a:solidFill>
              </a:rPr>
              <a:t>sondir</a:t>
            </a:r>
            <a:r>
              <a:rPr lang="en-NZ" sz="2200" b="1" dirty="0" smtClean="0">
                <a:solidFill>
                  <a:srgbClr val="A50021"/>
                </a:solidFill>
              </a:rPr>
              <a:t> </a:t>
            </a:r>
            <a:r>
              <a:rPr lang="en-NZ" sz="2200" b="1" dirty="0" err="1" smtClean="0">
                <a:solidFill>
                  <a:srgbClr val="A50021"/>
                </a:solidFill>
              </a:rPr>
              <a:t>diperkembangkan</a:t>
            </a:r>
            <a:r>
              <a:rPr lang="en-NZ" sz="2200" b="1" dirty="0" smtClean="0">
                <a:solidFill>
                  <a:srgbClr val="A50021"/>
                </a:solidFill>
              </a:rPr>
              <a:t> di </a:t>
            </a:r>
            <a:r>
              <a:rPr lang="en-NZ" sz="2200" b="1" dirty="0" err="1" smtClean="0">
                <a:solidFill>
                  <a:srgbClr val="A50021"/>
                </a:solidFill>
              </a:rPr>
              <a:t>negeri</a:t>
            </a:r>
            <a:r>
              <a:rPr lang="en-NZ" sz="2200" b="1" dirty="0" smtClean="0">
                <a:solidFill>
                  <a:srgbClr val="A50021"/>
                </a:solidFill>
              </a:rPr>
              <a:t> </a:t>
            </a:r>
            <a:r>
              <a:rPr lang="en-NZ" sz="2200" b="1" dirty="0" err="1" smtClean="0">
                <a:solidFill>
                  <a:srgbClr val="A50021"/>
                </a:solidFill>
              </a:rPr>
              <a:t>Belanda</a:t>
            </a:r>
            <a:r>
              <a:rPr lang="en-NZ" sz="2200" b="1" dirty="0" smtClean="0">
                <a:solidFill>
                  <a:srgbClr val="A50021"/>
                </a:solidFill>
              </a:rPr>
              <a:t> </a:t>
            </a:r>
            <a:r>
              <a:rPr lang="en-NZ" sz="2200" b="1" dirty="0" err="1" smtClean="0">
                <a:solidFill>
                  <a:srgbClr val="A50021"/>
                </a:solidFill>
              </a:rPr>
              <a:t>pada</a:t>
            </a:r>
            <a:r>
              <a:rPr lang="en-NZ" sz="2200" b="1" dirty="0" smtClean="0">
                <a:solidFill>
                  <a:srgbClr val="A50021"/>
                </a:solidFill>
              </a:rPr>
              <a:t> </a:t>
            </a:r>
            <a:r>
              <a:rPr lang="en-NZ" sz="2200" b="1" dirty="0" err="1" smtClean="0">
                <a:solidFill>
                  <a:srgbClr val="A50021"/>
                </a:solidFill>
              </a:rPr>
              <a:t>tahun</a:t>
            </a:r>
            <a:r>
              <a:rPr lang="en-NZ" sz="2200" b="1" dirty="0" smtClean="0">
                <a:solidFill>
                  <a:srgbClr val="A50021"/>
                </a:solidFill>
              </a:rPr>
              <a:t> 1930an. </a:t>
            </a:r>
            <a:r>
              <a:rPr lang="en-NZ" sz="2200" b="1" dirty="0" err="1" smtClean="0">
                <a:solidFill>
                  <a:srgbClr val="A50021"/>
                </a:solidFill>
              </a:rPr>
              <a:t>Orang</a:t>
            </a:r>
            <a:r>
              <a:rPr lang="en-NZ" sz="2200" b="1" dirty="0" smtClean="0">
                <a:solidFill>
                  <a:srgbClr val="A50021"/>
                </a:solidFill>
              </a:rPr>
              <a:t> </a:t>
            </a:r>
            <a:r>
              <a:rPr lang="en-NZ" sz="2200" b="1" dirty="0" err="1" smtClean="0">
                <a:solidFill>
                  <a:srgbClr val="A50021"/>
                </a:solidFill>
              </a:rPr>
              <a:t>Belanda</a:t>
            </a:r>
            <a:r>
              <a:rPr lang="en-NZ" sz="2200" b="1" dirty="0" smtClean="0">
                <a:solidFill>
                  <a:srgbClr val="A50021"/>
                </a:solidFill>
              </a:rPr>
              <a:t> yang </a:t>
            </a:r>
            <a:r>
              <a:rPr lang="en-NZ" sz="2200" b="1" dirty="0" err="1" smtClean="0">
                <a:solidFill>
                  <a:srgbClr val="A50021"/>
                </a:solidFill>
              </a:rPr>
              <a:t>memimpin</a:t>
            </a:r>
            <a:r>
              <a:rPr lang="en-NZ" sz="2200" b="1" dirty="0" smtClean="0">
                <a:solidFill>
                  <a:srgbClr val="A50021"/>
                </a:solidFill>
              </a:rPr>
              <a:t> </a:t>
            </a:r>
            <a:r>
              <a:rPr lang="en-NZ" sz="2200" b="1" dirty="0" err="1" smtClean="0">
                <a:solidFill>
                  <a:srgbClr val="A50021"/>
                </a:solidFill>
              </a:rPr>
              <a:t>perkembangannya</a:t>
            </a:r>
            <a:r>
              <a:rPr lang="en-NZ" sz="2200" b="1" dirty="0" smtClean="0">
                <a:solidFill>
                  <a:srgbClr val="A50021"/>
                </a:solidFill>
              </a:rPr>
              <a:t> </a:t>
            </a:r>
            <a:r>
              <a:rPr lang="en-NZ" sz="2200" b="1" dirty="0" err="1" smtClean="0">
                <a:solidFill>
                  <a:srgbClr val="A50021"/>
                </a:solidFill>
              </a:rPr>
              <a:t>adalah</a:t>
            </a:r>
            <a:r>
              <a:rPr lang="en-NZ" sz="2200" b="1" dirty="0" smtClean="0">
                <a:solidFill>
                  <a:srgbClr val="A50021"/>
                </a:solidFill>
              </a:rPr>
              <a:t> </a:t>
            </a:r>
            <a:r>
              <a:rPr lang="en-NZ" sz="2200" b="1" dirty="0" err="1" smtClean="0">
                <a:solidFill>
                  <a:srgbClr val="A50021"/>
                </a:solidFill>
              </a:rPr>
              <a:t>Ir</a:t>
            </a:r>
            <a:r>
              <a:rPr lang="en-NZ" sz="2200" b="1" dirty="0" smtClean="0">
                <a:solidFill>
                  <a:srgbClr val="A50021"/>
                </a:solidFill>
              </a:rPr>
              <a:t> A S </a:t>
            </a:r>
            <a:r>
              <a:rPr lang="en-NZ" sz="2200" b="1" dirty="0" err="1" smtClean="0">
                <a:solidFill>
                  <a:srgbClr val="A50021"/>
                </a:solidFill>
              </a:rPr>
              <a:t>Keverling</a:t>
            </a:r>
            <a:r>
              <a:rPr lang="en-NZ" sz="2200" b="1" dirty="0" smtClean="0">
                <a:solidFill>
                  <a:srgbClr val="A50021"/>
                </a:solidFill>
              </a:rPr>
              <a:t> </a:t>
            </a:r>
            <a:r>
              <a:rPr lang="en-NZ" sz="2200" b="1" dirty="0" err="1" smtClean="0">
                <a:solidFill>
                  <a:srgbClr val="A50021"/>
                </a:solidFill>
              </a:rPr>
              <a:t>Buisman</a:t>
            </a:r>
            <a:r>
              <a:rPr lang="en-NZ" sz="2200" b="1" dirty="0" smtClean="0">
                <a:solidFill>
                  <a:srgbClr val="A50021"/>
                </a:solidFill>
              </a:rPr>
              <a:t>, </a:t>
            </a:r>
            <a:r>
              <a:rPr lang="en-NZ" sz="2200" b="1" dirty="0" err="1" smtClean="0">
                <a:solidFill>
                  <a:srgbClr val="A50021"/>
                </a:solidFill>
              </a:rPr>
              <a:t>seorang</a:t>
            </a:r>
            <a:r>
              <a:rPr lang="en-NZ" sz="2200" b="1" dirty="0" smtClean="0">
                <a:solidFill>
                  <a:srgbClr val="A50021"/>
                </a:solidFill>
              </a:rPr>
              <a:t> </a:t>
            </a:r>
            <a:r>
              <a:rPr lang="en-NZ" sz="2200" b="1" dirty="0" err="1" smtClean="0">
                <a:solidFill>
                  <a:srgbClr val="A50021"/>
                </a:solidFill>
              </a:rPr>
              <a:t>pelopor</a:t>
            </a:r>
            <a:r>
              <a:rPr lang="en-NZ" sz="2200" b="1" dirty="0" smtClean="0">
                <a:solidFill>
                  <a:srgbClr val="A50021"/>
                </a:solidFill>
              </a:rPr>
              <a:t> </a:t>
            </a:r>
            <a:r>
              <a:rPr lang="en-NZ" sz="2200" b="1" dirty="0" err="1" smtClean="0">
                <a:solidFill>
                  <a:srgbClr val="A50021"/>
                </a:solidFill>
              </a:rPr>
              <a:t>terkemuka</a:t>
            </a:r>
            <a:r>
              <a:rPr lang="en-NZ" sz="2200" b="1" dirty="0" smtClean="0">
                <a:solidFill>
                  <a:srgbClr val="A50021"/>
                </a:solidFill>
              </a:rPr>
              <a:t> </a:t>
            </a:r>
            <a:r>
              <a:rPr lang="en-NZ" sz="2200" b="1" dirty="0" err="1" smtClean="0">
                <a:solidFill>
                  <a:srgbClr val="A50021"/>
                </a:solidFill>
              </a:rPr>
              <a:t>dalam</a:t>
            </a:r>
            <a:r>
              <a:rPr lang="en-NZ" sz="2200" b="1" dirty="0" smtClean="0">
                <a:solidFill>
                  <a:srgbClr val="A50021"/>
                </a:solidFill>
              </a:rPr>
              <a:t> </a:t>
            </a:r>
            <a:r>
              <a:rPr lang="en-NZ" sz="2200" b="1" dirty="0" err="1" smtClean="0">
                <a:solidFill>
                  <a:srgbClr val="A50021"/>
                </a:solidFill>
              </a:rPr>
              <a:t>bidang</a:t>
            </a:r>
            <a:r>
              <a:rPr lang="en-NZ" sz="2200" b="1" dirty="0" smtClean="0">
                <a:solidFill>
                  <a:srgbClr val="A50021"/>
                </a:solidFill>
              </a:rPr>
              <a:t> </a:t>
            </a:r>
            <a:r>
              <a:rPr lang="en-NZ" sz="2200" b="1" dirty="0" err="1" smtClean="0">
                <a:solidFill>
                  <a:srgbClr val="A50021"/>
                </a:solidFill>
              </a:rPr>
              <a:t>mekanika</a:t>
            </a:r>
            <a:r>
              <a:rPr lang="en-NZ" sz="2200" b="1" dirty="0" smtClean="0">
                <a:solidFill>
                  <a:srgbClr val="A50021"/>
                </a:solidFill>
              </a:rPr>
              <a:t> </a:t>
            </a:r>
            <a:r>
              <a:rPr lang="en-NZ" sz="2200" b="1" dirty="0" err="1" smtClean="0">
                <a:solidFill>
                  <a:srgbClr val="A50021"/>
                </a:solidFill>
              </a:rPr>
              <a:t>tanah</a:t>
            </a:r>
            <a:r>
              <a:rPr lang="en-NZ" sz="2200" b="1" dirty="0" smtClean="0">
                <a:solidFill>
                  <a:srgbClr val="A50021"/>
                </a:solidFill>
              </a:rPr>
              <a:t> di </a:t>
            </a:r>
            <a:r>
              <a:rPr lang="en-NZ" sz="2200" b="1" dirty="0" err="1" smtClean="0">
                <a:solidFill>
                  <a:srgbClr val="A50021"/>
                </a:solidFill>
              </a:rPr>
              <a:t>negeri</a:t>
            </a:r>
            <a:r>
              <a:rPr lang="en-NZ" sz="2200" b="1" dirty="0" smtClean="0">
                <a:solidFill>
                  <a:srgbClr val="A50021"/>
                </a:solidFill>
              </a:rPr>
              <a:t> </a:t>
            </a:r>
            <a:r>
              <a:rPr lang="en-NZ" sz="2200" b="1" dirty="0" err="1" smtClean="0">
                <a:solidFill>
                  <a:srgbClr val="A50021"/>
                </a:solidFill>
              </a:rPr>
              <a:t>Belanda</a:t>
            </a:r>
            <a:r>
              <a:rPr lang="en-NZ" sz="2200" b="1" dirty="0" smtClean="0">
                <a:solidFill>
                  <a:srgbClr val="A50021"/>
                </a:solidFill>
              </a:rPr>
              <a:t>. </a:t>
            </a:r>
            <a:br>
              <a:rPr lang="en-NZ" sz="2200" b="1" dirty="0" smtClean="0">
                <a:solidFill>
                  <a:srgbClr val="A50021"/>
                </a:solidFill>
              </a:rPr>
            </a:br>
            <a:r>
              <a:rPr lang="en-GB" sz="1100" dirty="0" smtClean="0">
                <a:solidFill>
                  <a:srgbClr val="A50021"/>
                </a:solidFill>
              </a:rPr>
              <a:t>    </a:t>
            </a:r>
            <a:r>
              <a:rPr lang="en-GB" sz="2200" dirty="0" smtClean="0">
                <a:solidFill>
                  <a:srgbClr val="A50021"/>
                </a:solidFill>
              </a:rPr>
              <a:t/>
            </a:r>
            <a:br>
              <a:rPr lang="en-GB" sz="2200" dirty="0" smtClean="0">
                <a:solidFill>
                  <a:srgbClr val="A50021"/>
                </a:solidFill>
              </a:rPr>
            </a:br>
            <a:r>
              <a:rPr lang="en-GB" sz="2200" b="1" dirty="0" err="1" smtClean="0">
                <a:solidFill>
                  <a:srgbClr val="FF0000"/>
                </a:solidFill>
              </a:rPr>
              <a:t>Pada</a:t>
            </a:r>
            <a:r>
              <a:rPr lang="en-GB" sz="2200" b="1" dirty="0" smtClean="0">
                <a:solidFill>
                  <a:srgbClr val="FF0000"/>
                </a:solidFill>
              </a:rPr>
              <a:t> </a:t>
            </a:r>
            <a:r>
              <a:rPr lang="en-GB" sz="2200" b="1" dirty="0" err="1" smtClean="0">
                <a:solidFill>
                  <a:srgbClr val="FF0000"/>
                </a:solidFill>
              </a:rPr>
              <a:t>tahun</a:t>
            </a:r>
            <a:r>
              <a:rPr lang="en-GB" sz="2200" b="1" dirty="0" smtClean="0">
                <a:solidFill>
                  <a:srgbClr val="FF0000"/>
                </a:solidFill>
              </a:rPr>
              <a:t> 1939 Professor </a:t>
            </a:r>
            <a:r>
              <a:rPr lang="en-GB" sz="2200" b="1" dirty="0" err="1" smtClean="0">
                <a:solidFill>
                  <a:srgbClr val="FF0000"/>
                </a:solidFill>
              </a:rPr>
              <a:t>Buisman</a:t>
            </a:r>
            <a:r>
              <a:rPr lang="en-GB" sz="2200" b="1" dirty="0" smtClean="0">
                <a:solidFill>
                  <a:srgbClr val="FF0000"/>
                </a:solidFill>
              </a:rPr>
              <a:t> </a:t>
            </a:r>
            <a:r>
              <a:rPr lang="en-GB" sz="2200" b="1" dirty="0" err="1" smtClean="0">
                <a:solidFill>
                  <a:srgbClr val="FF0000"/>
                </a:solidFill>
              </a:rPr>
              <a:t>berangkat</a:t>
            </a:r>
            <a:r>
              <a:rPr lang="en-GB" sz="2200" b="1" dirty="0" smtClean="0">
                <a:solidFill>
                  <a:srgbClr val="FF0000"/>
                </a:solidFill>
              </a:rPr>
              <a:t> </a:t>
            </a:r>
            <a:r>
              <a:rPr lang="en-GB" sz="2200" b="1" dirty="0" err="1" smtClean="0">
                <a:solidFill>
                  <a:srgbClr val="FF0000"/>
                </a:solidFill>
              </a:rPr>
              <a:t>ke</a:t>
            </a:r>
            <a:r>
              <a:rPr lang="en-GB" sz="2200" b="1" dirty="0" smtClean="0">
                <a:solidFill>
                  <a:srgbClr val="FF0000"/>
                </a:solidFill>
              </a:rPr>
              <a:t> Indonesia (Dutch East Indies, </a:t>
            </a:r>
            <a:r>
              <a:rPr lang="en-GB" sz="2200" b="1" dirty="0" err="1" smtClean="0">
                <a:solidFill>
                  <a:srgbClr val="FF0000"/>
                </a:solidFill>
              </a:rPr>
              <a:t>waktu</a:t>
            </a:r>
            <a:r>
              <a:rPr lang="en-GB" sz="2200" b="1" dirty="0" smtClean="0">
                <a:solidFill>
                  <a:srgbClr val="FF0000"/>
                </a:solidFill>
              </a:rPr>
              <a:t> </a:t>
            </a:r>
            <a:r>
              <a:rPr lang="en-GB" sz="2200" b="1" dirty="0" err="1" smtClean="0">
                <a:solidFill>
                  <a:srgbClr val="FF0000"/>
                </a:solidFill>
              </a:rPr>
              <a:t>itu</a:t>
            </a:r>
            <a:r>
              <a:rPr lang="en-GB" sz="2200" b="1" dirty="0" smtClean="0">
                <a:solidFill>
                  <a:srgbClr val="FF0000"/>
                </a:solidFill>
              </a:rPr>
              <a:t>) </a:t>
            </a:r>
            <a:r>
              <a:rPr lang="en-GB" sz="2200" b="1" dirty="0" err="1" smtClean="0">
                <a:solidFill>
                  <a:srgbClr val="FF0000"/>
                </a:solidFill>
              </a:rPr>
              <a:t>untuk</a:t>
            </a:r>
            <a:r>
              <a:rPr lang="en-GB" sz="2200" b="1" dirty="0" smtClean="0">
                <a:solidFill>
                  <a:srgbClr val="FF0000"/>
                </a:solidFill>
              </a:rPr>
              <a:t> </a:t>
            </a:r>
            <a:r>
              <a:rPr lang="en-GB" sz="2200" b="1" dirty="0" err="1" smtClean="0">
                <a:solidFill>
                  <a:srgbClr val="FF0000"/>
                </a:solidFill>
              </a:rPr>
              <a:t>bertugas</a:t>
            </a:r>
            <a:r>
              <a:rPr lang="en-GB" sz="2200" b="1" dirty="0" smtClean="0">
                <a:solidFill>
                  <a:srgbClr val="FF0000"/>
                </a:solidFill>
              </a:rPr>
              <a:t> </a:t>
            </a:r>
            <a:r>
              <a:rPr lang="en-GB" sz="2200" b="1" dirty="0" err="1" smtClean="0">
                <a:solidFill>
                  <a:srgbClr val="FF0000"/>
                </a:solidFill>
              </a:rPr>
              <a:t>selama</a:t>
            </a:r>
            <a:r>
              <a:rPr lang="en-GB" sz="2200" b="1" dirty="0" smtClean="0">
                <a:solidFill>
                  <a:srgbClr val="FF0000"/>
                </a:solidFill>
              </a:rPr>
              <a:t> </a:t>
            </a:r>
            <a:r>
              <a:rPr lang="en-GB" sz="2200" b="1" dirty="0" err="1" smtClean="0">
                <a:solidFill>
                  <a:srgbClr val="FF0000"/>
                </a:solidFill>
              </a:rPr>
              <a:t>satu</a:t>
            </a:r>
            <a:r>
              <a:rPr lang="en-GB" sz="2200" b="1" dirty="0" smtClean="0">
                <a:solidFill>
                  <a:srgbClr val="FF0000"/>
                </a:solidFill>
              </a:rPr>
              <a:t> </a:t>
            </a:r>
            <a:r>
              <a:rPr lang="en-GB" sz="2200" b="1" dirty="0" err="1" smtClean="0">
                <a:solidFill>
                  <a:srgbClr val="FF0000"/>
                </a:solidFill>
              </a:rPr>
              <a:t>tahun</a:t>
            </a:r>
            <a:r>
              <a:rPr lang="en-GB" sz="2200" b="1" dirty="0" smtClean="0">
                <a:solidFill>
                  <a:srgbClr val="FF0000"/>
                </a:solidFill>
              </a:rPr>
              <a:t> </a:t>
            </a:r>
            <a:r>
              <a:rPr lang="en-GB" sz="2200" b="1" dirty="0" err="1" smtClean="0">
                <a:solidFill>
                  <a:srgbClr val="FF0000"/>
                </a:solidFill>
              </a:rPr>
              <a:t>di</a:t>
            </a:r>
            <a:r>
              <a:rPr lang="en-GB" sz="2200" b="1" dirty="0" smtClean="0">
                <a:solidFill>
                  <a:srgbClr val="FF0000"/>
                </a:solidFill>
              </a:rPr>
              <a:t> “de </a:t>
            </a:r>
            <a:r>
              <a:rPr lang="en-GB" sz="2200" b="1" dirty="0" err="1" smtClean="0">
                <a:solidFill>
                  <a:srgbClr val="FF0000"/>
                </a:solidFill>
              </a:rPr>
              <a:t>Technische</a:t>
            </a:r>
            <a:r>
              <a:rPr lang="en-GB" sz="2200" b="1" dirty="0" smtClean="0">
                <a:solidFill>
                  <a:srgbClr val="FF0000"/>
                </a:solidFill>
              </a:rPr>
              <a:t> </a:t>
            </a:r>
            <a:r>
              <a:rPr lang="en-GB" sz="2200" b="1" dirty="0" err="1" smtClean="0">
                <a:solidFill>
                  <a:srgbClr val="FF0000"/>
                </a:solidFill>
              </a:rPr>
              <a:t>Hoogeschool</a:t>
            </a:r>
            <a:r>
              <a:rPr lang="en-GB" sz="2200" b="1" dirty="0" smtClean="0">
                <a:solidFill>
                  <a:srgbClr val="FF0000"/>
                </a:solidFill>
              </a:rPr>
              <a:t> </a:t>
            </a:r>
            <a:r>
              <a:rPr lang="en-GB" sz="2200" b="1" dirty="0" err="1" smtClean="0">
                <a:solidFill>
                  <a:srgbClr val="FF0000"/>
                </a:solidFill>
              </a:rPr>
              <a:t>te</a:t>
            </a:r>
            <a:r>
              <a:rPr lang="en-GB" sz="2200" b="1" dirty="0" smtClean="0">
                <a:solidFill>
                  <a:srgbClr val="FF0000"/>
                </a:solidFill>
              </a:rPr>
              <a:t> Bandung (THB)”, yang </a:t>
            </a:r>
            <a:r>
              <a:rPr lang="en-GB" sz="2200" b="1" dirty="0" err="1" smtClean="0">
                <a:solidFill>
                  <a:srgbClr val="FF0000"/>
                </a:solidFill>
              </a:rPr>
              <a:t>kemudian</a:t>
            </a:r>
            <a:r>
              <a:rPr lang="en-GB" sz="2200" b="1" dirty="0" smtClean="0">
                <a:solidFill>
                  <a:srgbClr val="FF0000"/>
                </a:solidFill>
              </a:rPr>
              <a:t> </a:t>
            </a:r>
            <a:r>
              <a:rPr lang="en-GB" sz="2200" b="1" dirty="0" err="1" smtClean="0">
                <a:solidFill>
                  <a:srgbClr val="FF0000"/>
                </a:solidFill>
              </a:rPr>
              <a:t>menjadi</a:t>
            </a:r>
            <a:r>
              <a:rPr lang="en-GB" sz="2200" b="1" dirty="0" smtClean="0">
                <a:solidFill>
                  <a:srgbClr val="FF0000"/>
                </a:solidFill>
              </a:rPr>
              <a:t> </a:t>
            </a:r>
            <a:r>
              <a:rPr lang="en-GB" sz="2200" b="1" dirty="0" err="1" smtClean="0">
                <a:solidFill>
                  <a:srgbClr val="FF0000"/>
                </a:solidFill>
              </a:rPr>
              <a:t>Institut</a:t>
            </a:r>
            <a:r>
              <a:rPr lang="en-GB" sz="2200" b="1" dirty="0" smtClean="0">
                <a:solidFill>
                  <a:srgbClr val="FF0000"/>
                </a:solidFill>
              </a:rPr>
              <a:t> </a:t>
            </a:r>
            <a:r>
              <a:rPr lang="en-GB" sz="2200" b="1" dirty="0" err="1" smtClean="0">
                <a:solidFill>
                  <a:srgbClr val="FF0000"/>
                </a:solidFill>
              </a:rPr>
              <a:t>Teknologi</a:t>
            </a:r>
            <a:r>
              <a:rPr lang="en-GB" sz="2200" b="1" dirty="0" smtClean="0">
                <a:solidFill>
                  <a:srgbClr val="FF0000"/>
                </a:solidFill>
              </a:rPr>
              <a:t> Bandung (ITB). </a:t>
            </a:r>
            <a:r>
              <a:rPr lang="en-GB" sz="2200" b="1" dirty="0" err="1" smtClean="0">
                <a:solidFill>
                  <a:srgbClr val="FF0000"/>
                </a:solidFill>
              </a:rPr>
              <a:t>Akibat</a:t>
            </a:r>
            <a:r>
              <a:rPr lang="en-GB" sz="2200" b="1" dirty="0" smtClean="0">
                <a:solidFill>
                  <a:srgbClr val="FF0000"/>
                </a:solidFill>
              </a:rPr>
              <a:t> </a:t>
            </a:r>
            <a:r>
              <a:rPr lang="en-GB" sz="2200" b="1" dirty="0" err="1" smtClean="0">
                <a:solidFill>
                  <a:srgbClr val="FF0000"/>
                </a:solidFill>
              </a:rPr>
              <a:t>terjadinya</a:t>
            </a:r>
            <a:r>
              <a:rPr lang="en-GB" sz="2200" b="1" dirty="0" smtClean="0">
                <a:solidFill>
                  <a:srgbClr val="FF0000"/>
                </a:solidFill>
              </a:rPr>
              <a:t> </a:t>
            </a:r>
            <a:r>
              <a:rPr lang="en-GB" sz="2200" b="1" dirty="0" err="1" smtClean="0">
                <a:solidFill>
                  <a:srgbClr val="FF0000"/>
                </a:solidFill>
              </a:rPr>
              <a:t>Perang</a:t>
            </a:r>
            <a:r>
              <a:rPr lang="en-GB" sz="2200" b="1" dirty="0" smtClean="0">
                <a:solidFill>
                  <a:srgbClr val="FF0000"/>
                </a:solidFill>
              </a:rPr>
              <a:t> </a:t>
            </a:r>
            <a:r>
              <a:rPr lang="en-GB" sz="2200" b="1" dirty="0" err="1" smtClean="0">
                <a:solidFill>
                  <a:srgbClr val="FF0000"/>
                </a:solidFill>
              </a:rPr>
              <a:t>Dunia</a:t>
            </a:r>
            <a:r>
              <a:rPr lang="en-GB" sz="2200" b="1" dirty="0" smtClean="0">
                <a:solidFill>
                  <a:srgbClr val="FF0000"/>
                </a:solidFill>
              </a:rPr>
              <a:t> </a:t>
            </a:r>
            <a:r>
              <a:rPr lang="en-GB" sz="2200" b="1" dirty="0" err="1" smtClean="0">
                <a:solidFill>
                  <a:srgbClr val="FF0000"/>
                </a:solidFill>
              </a:rPr>
              <a:t>kedua</a:t>
            </a:r>
            <a:r>
              <a:rPr lang="en-GB" sz="2200" b="1" dirty="0" smtClean="0">
                <a:solidFill>
                  <a:srgbClr val="FF0000"/>
                </a:solidFill>
              </a:rPr>
              <a:t>, Professor </a:t>
            </a:r>
            <a:r>
              <a:rPr lang="en-GB" sz="2200" b="1" dirty="0" err="1" smtClean="0">
                <a:solidFill>
                  <a:srgbClr val="FF0000"/>
                </a:solidFill>
              </a:rPr>
              <a:t>Buisman</a:t>
            </a:r>
            <a:r>
              <a:rPr lang="en-GB" sz="2200" b="1" dirty="0" smtClean="0">
                <a:solidFill>
                  <a:srgbClr val="FF0000"/>
                </a:solidFill>
              </a:rPr>
              <a:t> </a:t>
            </a:r>
            <a:r>
              <a:rPr lang="en-GB" sz="2200" b="1" dirty="0" err="1" smtClean="0">
                <a:solidFill>
                  <a:srgbClr val="FF0000"/>
                </a:solidFill>
              </a:rPr>
              <a:t>tidak</a:t>
            </a:r>
            <a:r>
              <a:rPr lang="en-GB" sz="2200" b="1" dirty="0" smtClean="0">
                <a:solidFill>
                  <a:srgbClr val="FF0000"/>
                </a:solidFill>
              </a:rPr>
              <a:t> </a:t>
            </a:r>
            <a:r>
              <a:rPr lang="en-GB" sz="2200" b="1" dirty="0" err="1" smtClean="0">
                <a:solidFill>
                  <a:srgbClr val="FF0000"/>
                </a:solidFill>
              </a:rPr>
              <a:t>sampai</a:t>
            </a:r>
            <a:r>
              <a:rPr lang="en-GB" sz="2200" b="1" dirty="0" smtClean="0">
                <a:solidFill>
                  <a:srgbClr val="FF0000"/>
                </a:solidFill>
              </a:rPr>
              <a:t> </a:t>
            </a:r>
            <a:r>
              <a:rPr lang="en-GB" sz="2200" b="1" dirty="0" err="1" smtClean="0">
                <a:solidFill>
                  <a:srgbClr val="FF0000"/>
                </a:solidFill>
              </a:rPr>
              <a:t>kembali</a:t>
            </a:r>
            <a:r>
              <a:rPr lang="en-GB" sz="2200" b="1" dirty="0" smtClean="0">
                <a:solidFill>
                  <a:srgbClr val="FF0000"/>
                </a:solidFill>
              </a:rPr>
              <a:t> </a:t>
            </a:r>
            <a:r>
              <a:rPr lang="en-GB" sz="2200" b="1" dirty="0" err="1" smtClean="0">
                <a:solidFill>
                  <a:srgbClr val="FF0000"/>
                </a:solidFill>
              </a:rPr>
              <a:t>ke</a:t>
            </a:r>
            <a:r>
              <a:rPr lang="en-GB" sz="2200" b="1" dirty="0" smtClean="0">
                <a:solidFill>
                  <a:srgbClr val="FF0000"/>
                </a:solidFill>
              </a:rPr>
              <a:t> </a:t>
            </a:r>
            <a:r>
              <a:rPr lang="en-GB" sz="2200" b="1" dirty="0" err="1" smtClean="0">
                <a:solidFill>
                  <a:srgbClr val="FF0000"/>
                </a:solidFill>
              </a:rPr>
              <a:t>negeri</a:t>
            </a:r>
            <a:r>
              <a:rPr lang="en-GB" sz="2200" b="1" dirty="0" smtClean="0">
                <a:solidFill>
                  <a:srgbClr val="FF0000"/>
                </a:solidFill>
              </a:rPr>
              <a:t> </a:t>
            </a:r>
            <a:r>
              <a:rPr lang="en-GB" sz="2200" b="1" dirty="0" err="1" smtClean="0">
                <a:solidFill>
                  <a:srgbClr val="FF0000"/>
                </a:solidFill>
              </a:rPr>
              <a:t>Belanda</a:t>
            </a:r>
            <a:r>
              <a:rPr lang="en-GB" sz="2200" b="1" dirty="0" smtClean="0">
                <a:solidFill>
                  <a:srgbClr val="FF0000"/>
                </a:solidFill>
              </a:rPr>
              <a:t>. </a:t>
            </a:r>
            <a:r>
              <a:rPr lang="en-GB" sz="2200" b="1" dirty="0" err="1" smtClean="0">
                <a:solidFill>
                  <a:srgbClr val="FF0000"/>
                </a:solidFill>
              </a:rPr>
              <a:t>Beliau</a:t>
            </a:r>
            <a:r>
              <a:rPr lang="en-GB" sz="2200" b="1" dirty="0" smtClean="0">
                <a:solidFill>
                  <a:srgbClr val="FF0000"/>
                </a:solidFill>
              </a:rPr>
              <a:t> </a:t>
            </a:r>
            <a:r>
              <a:rPr lang="en-GB" sz="2200" b="1" dirty="0" err="1" smtClean="0">
                <a:solidFill>
                  <a:srgbClr val="FF0000"/>
                </a:solidFill>
              </a:rPr>
              <a:t>meninggal</a:t>
            </a:r>
            <a:r>
              <a:rPr lang="en-GB" sz="2200" b="1" dirty="0" smtClean="0">
                <a:solidFill>
                  <a:srgbClr val="FF0000"/>
                </a:solidFill>
              </a:rPr>
              <a:t> </a:t>
            </a:r>
            <a:r>
              <a:rPr lang="en-GB" sz="2200" b="1" dirty="0" err="1" smtClean="0">
                <a:solidFill>
                  <a:srgbClr val="FF0000"/>
                </a:solidFill>
              </a:rPr>
              <a:t>dunia</a:t>
            </a:r>
            <a:r>
              <a:rPr lang="en-GB" sz="2200" b="1" dirty="0" smtClean="0">
                <a:solidFill>
                  <a:srgbClr val="FF0000"/>
                </a:solidFill>
              </a:rPr>
              <a:t> </a:t>
            </a:r>
            <a:r>
              <a:rPr lang="en-GB" sz="2200" b="1" dirty="0" err="1" smtClean="0">
                <a:solidFill>
                  <a:srgbClr val="FF0000"/>
                </a:solidFill>
              </a:rPr>
              <a:t>di</a:t>
            </a:r>
            <a:r>
              <a:rPr lang="en-GB" sz="2200" b="1" dirty="0" smtClean="0">
                <a:solidFill>
                  <a:srgbClr val="FF0000"/>
                </a:solidFill>
              </a:rPr>
              <a:t> </a:t>
            </a:r>
            <a:r>
              <a:rPr lang="en-GB" sz="2200" b="1" dirty="0" err="1" smtClean="0">
                <a:solidFill>
                  <a:srgbClr val="FF0000"/>
                </a:solidFill>
              </a:rPr>
              <a:t>tempat</a:t>
            </a:r>
            <a:r>
              <a:rPr lang="en-GB" sz="2200" b="1" dirty="0" smtClean="0">
                <a:solidFill>
                  <a:srgbClr val="FF0000"/>
                </a:solidFill>
              </a:rPr>
              <a:t> </a:t>
            </a:r>
            <a:r>
              <a:rPr lang="en-GB" sz="2200" b="1" dirty="0" err="1" smtClean="0">
                <a:solidFill>
                  <a:srgbClr val="FF0000"/>
                </a:solidFill>
              </a:rPr>
              <a:t>tahanan</a:t>
            </a:r>
            <a:r>
              <a:rPr lang="en-GB" sz="2200" b="1" dirty="0" smtClean="0">
                <a:solidFill>
                  <a:srgbClr val="FF0000"/>
                </a:solidFill>
              </a:rPr>
              <a:t> </a:t>
            </a:r>
            <a:r>
              <a:rPr lang="en-GB" sz="2200" b="1" dirty="0" err="1" smtClean="0">
                <a:solidFill>
                  <a:srgbClr val="FF0000"/>
                </a:solidFill>
              </a:rPr>
              <a:t>Jepang</a:t>
            </a:r>
            <a:r>
              <a:rPr lang="en-GB" sz="2200" b="1" dirty="0" smtClean="0">
                <a:solidFill>
                  <a:srgbClr val="FF0000"/>
                </a:solidFill>
              </a:rPr>
              <a:t> </a:t>
            </a:r>
            <a:r>
              <a:rPr lang="en-GB" sz="2200" b="1" dirty="0" err="1" smtClean="0">
                <a:solidFill>
                  <a:srgbClr val="FF0000"/>
                </a:solidFill>
              </a:rPr>
              <a:t>pada</a:t>
            </a:r>
            <a:r>
              <a:rPr lang="en-GB" sz="2200" b="1" dirty="0" smtClean="0">
                <a:solidFill>
                  <a:srgbClr val="FF0000"/>
                </a:solidFill>
              </a:rPr>
              <a:t> </a:t>
            </a:r>
            <a:r>
              <a:rPr lang="en-GB" sz="2200" b="1" dirty="0" err="1" smtClean="0">
                <a:solidFill>
                  <a:srgbClr val="FF0000"/>
                </a:solidFill>
              </a:rPr>
              <a:t>tahun</a:t>
            </a:r>
            <a:r>
              <a:rPr lang="en-GB" sz="2200" b="1" dirty="0" smtClean="0">
                <a:solidFill>
                  <a:srgbClr val="FF0000"/>
                </a:solidFill>
              </a:rPr>
              <a:t> 1944. </a:t>
            </a:r>
            <a:r>
              <a:rPr lang="en-GB" sz="2200" b="1" dirty="0" err="1" smtClean="0">
                <a:solidFill>
                  <a:srgbClr val="FF0000"/>
                </a:solidFill>
              </a:rPr>
              <a:t>Usianya</a:t>
            </a:r>
            <a:r>
              <a:rPr lang="en-GB" sz="2200" b="1" dirty="0" smtClean="0">
                <a:solidFill>
                  <a:srgbClr val="FF0000"/>
                </a:solidFill>
              </a:rPr>
              <a:t> </a:t>
            </a:r>
            <a:r>
              <a:rPr lang="en-GB" sz="2200" b="1" dirty="0" err="1" smtClean="0">
                <a:solidFill>
                  <a:srgbClr val="FF0000"/>
                </a:solidFill>
              </a:rPr>
              <a:t>masih</a:t>
            </a:r>
            <a:r>
              <a:rPr lang="en-GB" sz="2200" b="1" dirty="0" smtClean="0">
                <a:solidFill>
                  <a:srgbClr val="FF0000"/>
                </a:solidFill>
              </a:rPr>
              <a:t> </a:t>
            </a:r>
            <a:r>
              <a:rPr lang="en-GB" sz="2200" b="1" dirty="0" err="1" smtClean="0">
                <a:solidFill>
                  <a:srgbClr val="FF0000"/>
                </a:solidFill>
              </a:rPr>
              <a:t>mudah</a:t>
            </a:r>
            <a:r>
              <a:rPr lang="en-GB" sz="2200" b="1" dirty="0" smtClean="0">
                <a:solidFill>
                  <a:srgbClr val="FF0000"/>
                </a:solidFill>
              </a:rPr>
              <a:t>, </a:t>
            </a:r>
            <a:r>
              <a:rPr lang="en-GB" sz="2200" b="1" dirty="0" err="1" smtClean="0">
                <a:solidFill>
                  <a:srgbClr val="FF0000"/>
                </a:solidFill>
              </a:rPr>
              <a:t>yaitu</a:t>
            </a:r>
            <a:r>
              <a:rPr lang="en-GB" sz="2200" b="1" dirty="0" smtClean="0">
                <a:solidFill>
                  <a:srgbClr val="FF0000"/>
                </a:solidFill>
              </a:rPr>
              <a:t> </a:t>
            </a:r>
            <a:r>
              <a:rPr lang="en-GB" sz="2200" b="1" dirty="0" err="1" smtClean="0">
                <a:solidFill>
                  <a:srgbClr val="FF0000"/>
                </a:solidFill>
              </a:rPr>
              <a:t>baru</a:t>
            </a:r>
            <a:r>
              <a:rPr lang="en-GB" sz="2200" b="1" dirty="0" smtClean="0">
                <a:solidFill>
                  <a:srgbClr val="FF0000"/>
                </a:solidFill>
              </a:rPr>
              <a:t> 54 </a:t>
            </a:r>
            <a:r>
              <a:rPr lang="en-GB" sz="2200" b="1" dirty="0" err="1" smtClean="0">
                <a:solidFill>
                  <a:srgbClr val="FF0000"/>
                </a:solidFill>
              </a:rPr>
              <a:t>tahun</a:t>
            </a:r>
            <a:r>
              <a:rPr lang="en-GB" sz="2200" b="1" dirty="0" smtClean="0">
                <a:solidFill>
                  <a:srgbClr val="FF0000"/>
                </a:solidFill>
              </a:rPr>
              <a:t>. </a:t>
            </a:r>
            <a:r>
              <a:rPr lang="en-GB" sz="2200" b="1" dirty="0" err="1" smtClean="0">
                <a:solidFill>
                  <a:srgbClr val="FF0000"/>
                </a:solidFill>
              </a:rPr>
              <a:t>Tempat</a:t>
            </a:r>
            <a:r>
              <a:rPr lang="en-GB" sz="2200" b="1" dirty="0" smtClean="0">
                <a:solidFill>
                  <a:srgbClr val="FF0000"/>
                </a:solidFill>
              </a:rPr>
              <a:t> </a:t>
            </a:r>
            <a:r>
              <a:rPr lang="en-GB" sz="2200" b="1" dirty="0" err="1" smtClean="0">
                <a:solidFill>
                  <a:srgbClr val="FF0000"/>
                </a:solidFill>
              </a:rPr>
              <a:t>kuburan</a:t>
            </a:r>
            <a:r>
              <a:rPr lang="en-GB" sz="2200" b="1" dirty="0" smtClean="0">
                <a:solidFill>
                  <a:srgbClr val="FF0000"/>
                </a:solidFill>
              </a:rPr>
              <a:t> </a:t>
            </a:r>
            <a:r>
              <a:rPr lang="en-GB" sz="2200" b="1" dirty="0" err="1" smtClean="0">
                <a:solidFill>
                  <a:srgbClr val="FF0000"/>
                </a:solidFill>
              </a:rPr>
              <a:t>beliau</a:t>
            </a:r>
            <a:r>
              <a:rPr lang="en-GB" sz="2200" b="1" dirty="0" smtClean="0">
                <a:solidFill>
                  <a:srgbClr val="FF0000"/>
                </a:solidFill>
              </a:rPr>
              <a:t> </a:t>
            </a:r>
            <a:r>
              <a:rPr lang="en-GB" sz="2200" b="1" dirty="0" err="1" smtClean="0">
                <a:solidFill>
                  <a:srgbClr val="FF0000"/>
                </a:solidFill>
              </a:rPr>
              <a:t>ada</a:t>
            </a:r>
            <a:r>
              <a:rPr lang="en-GB" sz="2200" b="1" dirty="0" smtClean="0">
                <a:solidFill>
                  <a:srgbClr val="FF0000"/>
                </a:solidFill>
              </a:rPr>
              <a:t> </a:t>
            </a:r>
            <a:r>
              <a:rPr lang="en-GB" sz="2200" b="1" dirty="0" err="1" smtClean="0">
                <a:solidFill>
                  <a:srgbClr val="FF0000"/>
                </a:solidFill>
              </a:rPr>
              <a:t>di</a:t>
            </a:r>
            <a:r>
              <a:rPr lang="en-GB" sz="2200" b="1" dirty="0" smtClean="0">
                <a:solidFill>
                  <a:srgbClr val="FF0000"/>
                </a:solidFill>
              </a:rPr>
              <a:t> Bandung. </a:t>
            </a:r>
            <a:r>
              <a:rPr lang="en-NZ" sz="2400" dirty="0" smtClean="0">
                <a:solidFill>
                  <a:srgbClr val="A50021"/>
                </a:solidFill>
              </a:rPr>
              <a:t/>
            </a:r>
            <a:br>
              <a:rPr lang="en-NZ" sz="2400" dirty="0" smtClean="0">
                <a:solidFill>
                  <a:srgbClr val="A50021"/>
                </a:solidFill>
              </a:rPr>
            </a:br>
            <a:r>
              <a:rPr lang="en-GB" sz="1100" dirty="0" smtClean="0">
                <a:solidFill>
                  <a:srgbClr val="A50021"/>
                </a:solidFill>
              </a:rPr>
              <a:t> </a:t>
            </a:r>
            <a:r>
              <a:rPr lang="en-GB" sz="1000" dirty="0" smtClean="0">
                <a:solidFill>
                  <a:srgbClr val="A50021"/>
                </a:solidFill>
              </a:rPr>
              <a:t/>
            </a:r>
            <a:br>
              <a:rPr lang="en-GB" sz="1000" dirty="0" smtClean="0">
                <a:solidFill>
                  <a:srgbClr val="A50021"/>
                </a:solidFill>
              </a:rPr>
            </a:br>
            <a:r>
              <a:rPr lang="en-GB" sz="2200" b="1" dirty="0" err="1" smtClean="0">
                <a:solidFill>
                  <a:schemeClr val="accent3">
                    <a:lumMod val="50000"/>
                  </a:schemeClr>
                </a:solidFill>
              </a:rPr>
              <a:t>Selain</a:t>
            </a:r>
            <a:r>
              <a:rPr lang="en-GB" sz="2200" b="1" dirty="0" smtClean="0">
                <a:solidFill>
                  <a:schemeClr val="accent3">
                    <a:lumMod val="50000"/>
                  </a:schemeClr>
                </a:solidFill>
              </a:rPr>
              <a:t> Professor </a:t>
            </a:r>
            <a:r>
              <a:rPr lang="en-GB" sz="2200" b="1" dirty="0" err="1" smtClean="0">
                <a:solidFill>
                  <a:schemeClr val="accent3">
                    <a:lumMod val="50000"/>
                  </a:schemeClr>
                </a:solidFill>
              </a:rPr>
              <a:t>Buisman</a:t>
            </a:r>
            <a:r>
              <a:rPr lang="en-GB" sz="2200" b="1" dirty="0" smtClean="0">
                <a:solidFill>
                  <a:schemeClr val="accent3">
                    <a:lumMod val="50000"/>
                  </a:schemeClr>
                </a:solidFill>
              </a:rPr>
              <a:t> yang </a:t>
            </a:r>
            <a:r>
              <a:rPr lang="en-GB" sz="2200" b="1" dirty="0" err="1" smtClean="0">
                <a:solidFill>
                  <a:schemeClr val="accent3">
                    <a:lumMod val="50000"/>
                  </a:schemeClr>
                </a:solidFill>
              </a:rPr>
              <a:t>bertugas</a:t>
            </a:r>
            <a:r>
              <a:rPr lang="en-GB" sz="2200" b="1" dirty="0" smtClean="0">
                <a:solidFill>
                  <a:schemeClr val="accent3">
                    <a:lumMod val="50000"/>
                  </a:schemeClr>
                </a:solidFill>
              </a:rPr>
              <a:t> </a:t>
            </a:r>
            <a:r>
              <a:rPr lang="en-GB" sz="2200" b="1" dirty="0" err="1" smtClean="0">
                <a:solidFill>
                  <a:schemeClr val="accent3">
                    <a:lumMod val="50000"/>
                  </a:schemeClr>
                </a:solidFill>
              </a:rPr>
              <a:t>di</a:t>
            </a:r>
            <a:r>
              <a:rPr lang="en-GB" sz="2200" b="1" dirty="0" smtClean="0">
                <a:solidFill>
                  <a:schemeClr val="accent3">
                    <a:lumMod val="50000"/>
                  </a:schemeClr>
                </a:solidFill>
              </a:rPr>
              <a:t> Indonesia, </a:t>
            </a:r>
            <a:r>
              <a:rPr lang="en-GB" sz="2200" b="1" dirty="0" err="1" smtClean="0">
                <a:solidFill>
                  <a:schemeClr val="accent3">
                    <a:lumMod val="50000"/>
                  </a:schemeClr>
                </a:solidFill>
              </a:rPr>
              <a:t>ada</a:t>
            </a:r>
            <a:r>
              <a:rPr lang="en-GB" sz="2200" b="1" dirty="0" smtClean="0">
                <a:solidFill>
                  <a:schemeClr val="accent3">
                    <a:lumMod val="50000"/>
                  </a:schemeClr>
                </a:solidFill>
              </a:rPr>
              <a:t> </a:t>
            </a:r>
            <a:r>
              <a:rPr lang="en-GB" sz="2200" b="1" dirty="0" err="1" smtClean="0">
                <a:solidFill>
                  <a:schemeClr val="accent3">
                    <a:lumMod val="50000"/>
                  </a:schemeClr>
                </a:solidFill>
              </a:rPr>
              <a:t>juga</a:t>
            </a:r>
            <a:r>
              <a:rPr lang="en-GB" sz="2200" b="1" dirty="0" smtClean="0">
                <a:solidFill>
                  <a:schemeClr val="accent3">
                    <a:lumMod val="50000"/>
                  </a:schemeClr>
                </a:solidFill>
              </a:rPr>
              <a:t> Professor HKSP </a:t>
            </a:r>
            <a:r>
              <a:rPr lang="en-GB" sz="2200" b="1" dirty="0" err="1" smtClean="0">
                <a:solidFill>
                  <a:schemeClr val="accent3">
                    <a:lumMod val="50000"/>
                  </a:schemeClr>
                </a:solidFill>
              </a:rPr>
              <a:t>Begemann</a:t>
            </a:r>
            <a:r>
              <a:rPr lang="en-GB" sz="2200" b="1" dirty="0" smtClean="0">
                <a:solidFill>
                  <a:schemeClr val="accent3">
                    <a:lumMod val="50000"/>
                  </a:schemeClr>
                </a:solidFill>
              </a:rPr>
              <a:t>, yang </a:t>
            </a:r>
            <a:r>
              <a:rPr lang="en-GB" sz="2200" b="1" dirty="0" err="1" smtClean="0">
                <a:solidFill>
                  <a:schemeClr val="accent3">
                    <a:lumMod val="50000"/>
                  </a:schemeClr>
                </a:solidFill>
              </a:rPr>
              <a:t>bertugas</a:t>
            </a:r>
            <a:r>
              <a:rPr lang="en-GB" sz="2200" b="1" dirty="0" smtClean="0">
                <a:solidFill>
                  <a:schemeClr val="accent3">
                    <a:lumMod val="50000"/>
                  </a:schemeClr>
                </a:solidFill>
              </a:rPr>
              <a:t> </a:t>
            </a:r>
            <a:r>
              <a:rPr lang="en-GB" sz="2200" b="1" dirty="0" err="1" smtClean="0">
                <a:solidFill>
                  <a:schemeClr val="accent3">
                    <a:lumMod val="50000"/>
                  </a:schemeClr>
                </a:solidFill>
              </a:rPr>
              <a:t>di</a:t>
            </a:r>
            <a:r>
              <a:rPr lang="en-GB" sz="2200" b="1" dirty="0" smtClean="0">
                <a:solidFill>
                  <a:schemeClr val="accent3">
                    <a:lumMod val="50000"/>
                  </a:schemeClr>
                </a:solidFill>
              </a:rPr>
              <a:t> Bandung </a:t>
            </a:r>
            <a:r>
              <a:rPr lang="en-GB" sz="2200" b="1" dirty="0" err="1" smtClean="0">
                <a:solidFill>
                  <a:schemeClr val="accent3">
                    <a:lumMod val="50000"/>
                  </a:schemeClr>
                </a:solidFill>
              </a:rPr>
              <a:t>setelah</a:t>
            </a:r>
            <a:r>
              <a:rPr lang="en-GB" sz="2200" b="1" dirty="0" smtClean="0">
                <a:solidFill>
                  <a:schemeClr val="accent3">
                    <a:lumMod val="50000"/>
                  </a:schemeClr>
                </a:solidFill>
              </a:rPr>
              <a:t> </a:t>
            </a:r>
            <a:r>
              <a:rPr lang="en-GB" sz="2200" b="1" dirty="0" err="1" smtClean="0">
                <a:solidFill>
                  <a:schemeClr val="accent3">
                    <a:lumMod val="50000"/>
                  </a:schemeClr>
                </a:solidFill>
              </a:rPr>
              <a:t>Perang</a:t>
            </a:r>
            <a:r>
              <a:rPr lang="en-GB" sz="2200" b="1" dirty="0" smtClean="0">
                <a:solidFill>
                  <a:schemeClr val="accent3">
                    <a:lumMod val="50000"/>
                  </a:schemeClr>
                </a:solidFill>
              </a:rPr>
              <a:t> </a:t>
            </a:r>
            <a:r>
              <a:rPr lang="en-GB" sz="2200" b="1" dirty="0" err="1" smtClean="0">
                <a:solidFill>
                  <a:schemeClr val="accent3">
                    <a:lumMod val="50000"/>
                  </a:schemeClr>
                </a:solidFill>
              </a:rPr>
              <a:t>Dunia</a:t>
            </a:r>
            <a:r>
              <a:rPr lang="en-GB" sz="2200" b="1" dirty="0" smtClean="0">
                <a:solidFill>
                  <a:schemeClr val="accent3">
                    <a:lumMod val="50000"/>
                  </a:schemeClr>
                </a:solidFill>
              </a:rPr>
              <a:t>, </a:t>
            </a:r>
            <a:r>
              <a:rPr lang="en-GB" sz="2200" b="1" dirty="0" err="1" smtClean="0">
                <a:solidFill>
                  <a:schemeClr val="accent3">
                    <a:lumMod val="50000"/>
                  </a:schemeClr>
                </a:solidFill>
              </a:rPr>
              <a:t>yaitu</a:t>
            </a:r>
            <a:r>
              <a:rPr lang="en-GB" sz="2200" b="1" dirty="0" smtClean="0">
                <a:solidFill>
                  <a:schemeClr val="accent3">
                    <a:lumMod val="50000"/>
                  </a:schemeClr>
                </a:solidFill>
              </a:rPr>
              <a:t> </a:t>
            </a:r>
            <a:r>
              <a:rPr lang="en-GB" sz="2200" b="1" dirty="0" err="1" smtClean="0">
                <a:solidFill>
                  <a:schemeClr val="accent3">
                    <a:lumMod val="50000"/>
                  </a:schemeClr>
                </a:solidFill>
              </a:rPr>
              <a:t>pada</a:t>
            </a:r>
            <a:r>
              <a:rPr lang="en-GB" sz="2200" b="1" dirty="0" smtClean="0">
                <a:solidFill>
                  <a:schemeClr val="accent3">
                    <a:lumMod val="50000"/>
                  </a:schemeClr>
                </a:solidFill>
              </a:rPr>
              <a:t> </a:t>
            </a:r>
            <a:r>
              <a:rPr lang="en-GB" sz="2200" b="1" dirty="0" err="1" smtClean="0">
                <a:solidFill>
                  <a:schemeClr val="accent3">
                    <a:lumMod val="50000"/>
                  </a:schemeClr>
                </a:solidFill>
              </a:rPr>
              <a:t>tahun</a:t>
            </a:r>
            <a:r>
              <a:rPr lang="en-GB" sz="2200" b="1" dirty="0" smtClean="0">
                <a:solidFill>
                  <a:schemeClr val="accent3">
                    <a:lumMod val="50000"/>
                  </a:schemeClr>
                </a:solidFill>
              </a:rPr>
              <a:t> 1949 -1950an. </a:t>
            </a:r>
            <a:r>
              <a:rPr lang="en-GB" sz="2200" b="1" dirty="0" err="1" smtClean="0">
                <a:solidFill>
                  <a:schemeClr val="accent3">
                    <a:lumMod val="50000"/>
                  </a:schemeClr>
                </a:solidFill>
              </a:rPr>
              <a:t>Seperti</a:t>
            </a:r>
            <a:r>
              <a:rPr lang="en-GB" sz="2200" b="1" dirty="0" smtClean="0">
                <a:solidFill>
                  <a:schemeClr val="accent3">
                    <a:lumMod val="50000"/>
                  </a:schemeClr>
                </a:solidFill>
              </a:rPr>
              <a:t> </a:t>
            </a:r>
            <a:r>
              <a:rPr lang="en-GB" sz="2200" b="1" dirty="0" err="1" smtClean="0">
                <a:solidFill>
                  <a:schemeClr val="accent3">
                    <a:lumMod val="50000"/>
                  </a:schemeClr>
                </a:solidFill>
              </a:rPr>
              <a:t>halnya</a:t>
            </a:r>
            <a:r>
              <a:rPr lang="en-GB" sz="2200" b="1" dirty="0" smtClean="0">
                <a:solidFill>
                  <a:schemeClr val="accent3">
                    <a:lumMod val="50000"/>
                  </a:schemeClr>
                </a:solidFill>
              </a:rPr>
              <a:t> </a:t>
            </a:r>
            <a:r>
              <a:rPr lang="en-GB" sz="2200" b="1" dirty="0" err="1" smtClean="0">
                <a:solidFill>
                  <a:schemeClr val="accent3">
                    <a:lumMod val="50000"/>
                  </a:schemeClr>
                </a:solidFill>
              </a:rPr>
              <a:t>nama</a:t>
            </a:r>
            <a:r>
              <a:rPr lang="en-GB" sz="2200" b="1" dirty="0" smtClean="0">
                <a:solidFill>
                  <a:schemeClr val="accent3">
                    <a:lumMod val="50000"/>
                  </a:schemeClr>
                </a:solidFill>
              </a:rPr>
              <a:t> </a:t>
            </a:r>
            <a:r>
              <a:rPr lang="en-GB" sz="2200" b="1" dirty="0" err="1" smtClean="0">
                <a:solidFill>
                  <a:schemeClr val="accent3">
                    <a:lumMod val="50000"/>
                  </a:schemeClr>
                </a:solidFill>
              </a:rPr>
              <a:t>Buisman</a:t>
            </a:r>
            <a:r>
              <a:rPr lang="en-GB" sz="2200" b="1" dirty="0" smtClean="0">
                <a:solidFill>
                  <a:schemeClr val="accent3">
                    <a:lumMod val="50000"/>
                  </a:schemeClr>
                </a:solidFill>
              </a:rPr>
              <a:t>, </a:t>
            </a:r>
            <a:r>
              <a:rPr lang="en-GB" sz="2200" b="1" dirty="0" err="1" smtClean="0">
                <a:solidFill>
                  <a:schemeClr val="accent3">
                    <a:lumMod val="50000"/>
                  </a:schemeClr>
                </a:solidFill>
              </a:rPr>
              <a:t>nama</a:t>
            </a:r>
            <a:r>
              <a:rPr lang="en-GB" sz="2200" b="1" dirty="0" smtClean="0">
                <a:solidFill>
                  <a:schemeClr val="accent3">
                    <a:lumMod val="50000"/>
                  </a:schemeClr>
                </a:solidFill>
              </a:rPr>
              <a:t> </a:t>
            </a:r>
            <a:r>
              <a:rPr lang="en-GB" sz="2200" b="1" dirty="0" err="1" smtClean="0">
                <a:solidFill>
                  <a:schemeClr val="accent3">
                    <a:lumMod val="50000"/>
                  </a:schemeClr>
                </a:solidFill>
              </a:rPr>
              <a:t>Begemann</a:t>
            </a:r>
            <a:r>
              <a:rPr lang="en-GB" sz="2200" b="1" dirty="0" smtClean="0">
                <a:solidFill>
                  <a:schemeClr val="accent3">
                    <a:lumMod val="50000"/>
                  </a:schemeClr>
                </a:solidFill>
              </a:rPr>
              <a:t> </a:t>
            </a:r>
            <a:r>
              <a:rPr lang="en-GB" sz="2200" b="1" dirty="0" err="1" smtClean="0">
                <a:solidFill>
                  <a:schemeClr val="accent3">
                    <a:lumMod val="50000"/>
                  </a:schemeClr>
                </a:solidFill>
              </a:rPr>
              <a:t>juga</a:t>
            </a:r>
            <a:r>
              <a:rPr lang="en-GB" sz="2200" b="1" dirty="0" smtClean="0">
                <a:solidFill>
                  <a:schemeClr val="accent3">
                    <a:lumMod val="50000"/>
                  </a:schemeClr>
                </a:solidFill>
              </a:rPr>
              <a:t> </a:t>
            </a:r>
            <a:r>
              <a:rPr lang="en-GB" sz="2200" b="1" dirty="0" err="1" smtClean="0">
                <a:solidFill>
                  <a:schemeClr val="accent3">
                    <a:lumMod val="50000"/>
                  </a:schemeClr>
                </a:solidFill>
              </a:rPr>
              <a:t>terkait</a:t>
            </a:r>
            <a:r>
              <a:rPr lang="en-GB" sz="2200" b="1" dirty="0" smtClean="0">
                <a:solidFill>
                  <a:schemeClr val="accent3">
                    <a:lumMod val="50000"/>
                  </a:schemeClr>
                </a:solidFill>
              </a:rPr>
              <a:t> </a:t>
            </a:r>
            <a:r>
              <a:rPr lang="en-GB" sz="2200" b="1" dirty="0" err="1" smtClean="0">
                <a:solidFill>
                  <a:schemeClr val="accent3">
                    <a:lumMod val="50000"/>
                  </a:schemeClr>
                </a:solidFill>
              </a:rPr>
              <a:t>erat</a:t>
            </a:r>
            <a:r>
              <a:rPr lang="en-GB" sz="2200" b="1" dirty="0" smtClean="0">
                <a:solidFill>
                  <a:schemeClr val="accent3">
                    <a:lumMod val="50000"/>
                  </a:schemeClr>
                </a:solidFill>
              </a:rPr>
              <a:t> </a:t>
            </a:r>
            <a:r>
              <a:rPr lang="en-GB" sz="2200" b="1" dirty="0" err="1" smtClean="0">
                <a:solidFill>
                  <a:schemeClr val="accent3">
                    <a:lumMod val="50000"/>
                  </a:schemeClr>
                </a:solidFill>
              </a:rPr>
              <a:t>dengan</a:t>
            </a:r>
            <a:r>
              <a:rPr lang="en-GB" sz="2200" b="1" dirty="0" smtClean="0">
                <a:solidFill>
                  <a:schemeClr val="accent3">
                    <a:lumMod val="50000"/>
                  </a:schemeClr>
                </a:solidFill>
              </a:rPr>
              <a:t> </a:t>
            </a:r>
            <a:r>
              <a:rPr lang="en-GB" sz="2200" b="1" dirty="0" err="1" smtClean="0">
                <a:solidFill>
                  <a:schemeClr val="accent3">
                    <a:lumMod val="50000"/>
                  </a:schemeClr>
                </a:solidFill>
              </a:rPr>
              <a:t>perkembangan</a:t>
            </a:r>
            <a:r>
              <a:rPr lang="en-GB" sz="2200" b="1" dirty="0" smtClean="0">
                <a:solidFill>
                  <a:schemeClr val="accent3">
                    <a:lumMod val="50000"/>
                  </a:schemeClr>
                </a:solidFill>
              </a:rPr>
              <a:t> </a:t>
            </a:r>
            <a:r>
              <a:rPr lang="en-GB" sz="2200" b="1" dirty="0" err="1" smtClean="0">
                <a:solidFill>
                  <a:schemeClr val="accent3">
                    <a:lumMod val="50000"/>
                  </a:schemeClr>
                </a:solidFill>
              </a:rPr>
              <a:t>alat</a:t>
            </a:r>
            <a:r>
              <a:rPr lang="en-GB" sz="2200" b="1" dirty="0" smtClean="0">
                <a:solidFill>
                  <a:schemeClr val="accent3">
                    <a:lumMod val="50000"/>
                  </a:schemeClr>
                </a:solidFill>
              </a:rPr>
              <a:t> </a:t>
            </a:r>
            <a:r>
              <a:rPr lang="en-GB" sz="2200" b="1" dirty="0" err="1" smtClean="0">
                <a:solidFill>
                  <a:schemeClr val="accent3">
                    <a:lumMod val="50000"/>
                  </a:schemeClr>
                </a:solidFill>
              </a:rPr>
              <a:t>sondir</a:t>
            </a:r>
            <a:r>
              <a:rPr lang="en-GB" sz="2200" b="1" dirty="0" smtClean="0">
                <a:solidFill>
                  <a:schemeClr val="accent3">
                    <a:lumMod val="50000"/>
                  </a:schemeClr>
                </a:solidFill>
              </a:rPr>
              <a:t>, </a:t>
            </a:r>
            <a:r>
              <a:rPr lang="en-GB" sz="2200" b="1" dirty="0" err="1" smtClean="0">
                <a:solidFill>
                  <a:schemeClr val="accent3">
                    <a:lumMod val="50000"/>
                  </a:schemeClr>
                </a:solidFill>
              </a:rPr>
              <a:t>khususnya</a:t>
            </a:r>
            <a:r>
              <a:rPr lang="en-GB" sz="2200" b="1" dirty="0" smtClean="0">
                <a:solidFill>
                  <a:schemeClr val="accent3">
                    <a:lumMod val="50000"/>
                  </a:schemeClr>
                </a:solidFill>
              </a:rPr>
              <a:t> </a:t>
            </a:r>
            <a:r>
              <a:rPr lang="en-GB" sz="2200" b="1" dirty="0" err="1" smtClean="0">
                <a:solidFill>
                  <a:schemeClr val="accent3">
                    <a:lumMod val="50000"/>
                  </a:schemeClr>
                </a:solidFill>
              </a:rPr>
              <a:t>ujung</a:t>
            </a:r>
            <a:r>
              <a:rPr lang="en-GB" sz="2200" b="1" dirty="0" smtClean="0">
                <a:solidFill>
                  <a:schemeClr val="accent3">
                    <a:lumMod val="50000"/>
                  </a:schemeClr>
                </a:solidFill>
              </a:rPr>
              <a:t> </a:t>
            </a:r>
            <a:r>
              <a:rPr lang="en-GB" sz="2200" b="1" dirty="0" err="1" smtClean="0">
                <a:solidFill>
                  <a:schemeClr val="accent3">
                    <a:lumMod val="50000"/>
                  </a:schemeClr>
                </a:solidFill>
              </a:rPr>
              <a:t>alat</a:t>
            </a:r>
            <a:r>
              <a:rPr lang="en-GB" sz="2200" b="1" dirty="0" smtClean="0">
                <a:solidFill>
                  <a:schemeClr val="accent3">
                    <a:lumMod val="50000"/>
                  </a:schemeClr>
                </a:solidFill>
              </a:rPr>
              <a:t> yang </a:t>
            </a:r>
            <a:r>
              <a:rPr lang="en-GB" sz="2200" b="1" dirty="0" err="1" smtClean="0">
                <a:solidFill>
                  <a:schemeClr val="accent3">
                    <a:lumMod val="50000"/>
                  </a:schemeClr>
                </a:solidFill>
              </a:rPr>
              <a:t>disebut</a:t>
            </a:r>
            <a:r>
              <a:rPr lang="en-GB" sz="2200" b="1" dirty="0" smtClean="0">
                <a:solidFill>
                  <a:schemeClr val="accent3">
                    <a:lumMod val="50000"/>
                  </a:schemeClr>
                </a:solidFill>
              </a:rPr>
              <a:t> </a:t>
            </a:r>
            <a:r>
              <a:rPr lang="en-GB" sz="2200" b="1" dirty="0" err="1" smtClean="0">
                <a:solidFill>
                  <a:schemeClr val="accent3">
                    <a:lumMod val="50000"/>
                  </a:schemeClr>
                </a:solidFill>
              </a:rPr>
              <a:t>bikonis</a:t>
            </a:r>
            <a:r>
              <a:rPr lang="en-GB" sz="2200" b="1" dirty="0" smtClean="0">
                <a:solidFill>
                  <a:schemeClr val="accent3">
                    <a:lumMod val="50000"/>
                  </a:schemeClr>
                </a:solidFill>
              </a:rPr>
              <a:t>.</a:t>
            </a:r>
            <a:endParaRPr lang="en-NZ" sz="2400" b="1" dirty="0">
              <a:solidFill>
                <a:schemeClr val="accent3">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isman grave (b).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71406" y="5929330"/>
            <a:ext cx="5429288" cy="857256"/>
          </a:xfrm>
          <a:solidFill>
            <a:schemeClr val="bg1">
              <a:alpha val="69804"/>
            </a:schemeClr>
          </a:solidFill>
          <a:ln w="19050">
            <a:solidFill>
              <a:srgbClr val="C00000"/>
            </a:solidFill>
          </a:ln>
        </p:spPr>
        <p:txBody>
          <a:bodyPr>
            <a:normAutofit/>
          </a:bodyPr>
          <a:lstStyle/>
          <a:p>
            <a:r>
              <a:rPr lang="en-NZ" sz="2000" b="1" dirty="0" err="1" smtClean="0">
                <a:solidFill>
                  <a:srgbClr val="660033"/>
                </a:solidFill>
              </a:rPr>
              <a:t>Makam</a:t>
            </a:r>
            <a:r>
              <a:rPr lang="en-NZ" sz="2000" b="1" dirty="0" smtClean="0">
                <a:solidFill>
                  <a:srgbClr val="660033"/>
                </a:solidFill>
              </a:rPr>
              <a:t> Prof. Ir. </a:t>
            </a:r>
            <a:r>
              <a:rPr lang="en-NZ" sz="2000" b="1" dirty="0" err="1" smtClean="0">
                <a:solidFill>
                  <a:srgbClr val="660033"/>
                </a:solidFill>
              </a:rPr>
              <a:t>Buisman</a:t>
            </a:r>
            <a:r>
              <a:rPr lang="en-NZ" sz="2000" b="1" dirty="0" smtClean="0">
                <a:solidFill>
                  <a:srgbClr val="660033"/>
                </a:solidFill>
              </a:rPr>
              <a:t> di Taman </a:t>
            </a:r>
            <a:r>
              <a:rPr lang="en-NZ" sz="2000" b="1" dirty="0" err="1" smtClean="0">
                <a:solidFill>
                  <a:srgbClr val="660033"/>
                </a:solidFill>
              </a:rPr>
              <a:t>Makam</a:t>
            </a:r>
            <a:r>
              <a:rPr lang="en-NZ" sz="2000" b="1" dirty="0" smtClean="0">
                <a:solidFill>
                  <a:srgbClr val="660033"/>
                </a:solidFill>
              </a:rPr>
              <a:t> </a:t>
            </a:r>
            <a:r>
              <a:rPr lang="en-NZ" sz="2000" b="1" dirty="0" err="1" smtClean="0">
                <a:solidFill>
                  <a:srgbClr val="660033"/>
                </a:solidFill>
              </a:rPr>
              <a:t>Kehormatan</a:t>
            </a:r>
            <a:r>
              <a:rPr lang="en-NZ" sz="2000" b="1" dirty="0" smtClean="0">
                <a:solidFill>
                  <a:srgbClr val="660033"/>
                </a:solidFill>
              </a:rPr>
              <a:t> </a:t>
            </a:r>
            <a:r>
              <a:rPr lang="en-NZ" sz="2000" b="1" dirty="0" err="1" smtClean="0">
                <a:solidFill>
                  <a:srgbClr val="660033"/>
                </a:solidFill>
              </a:rPr>
              <a:t>Belanda</a:t>
            </a:r>
            <a:r>
              <a:rPr lang="en-NZ" sz="2000" b="1" dirty="0" smtClean="0">
                <a:solidFill>
                  <a:srgbClr val="660033"/>
                </a:solidFill>
              </a:rPr>
              <a:t> </a:t>
            </a:r>
            <a:r>
              <a:rPr lang="en-NZ" sz="2400" b="1" dirty="0" smtClean="0">
                <a:solidFill>
                  <a:srgbClr val="660033"/>
                </a:solidFill>
              </a:rPr>
              <a:t>di Bandung</a:t>
            </a:r>
            <a:endParaRPr lang="en-NZ" sz="2400" b="1" dirty="0">
              <a:solidFill>
                <a:srgbClr val="66003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psed bridge, East Java, 1961.jpg"/>
          <p:cNvPicPr>
            <a:picLocks noChangeAspect="1"/>
          </p:cNvPicPr>
          <p:nvPr/>
        </p:nvPicPr>
        <p:blipFill>
          <a:blip r:embed="rId2" cstate="print">
            <a:lum bright="20000" contrast="10000"/>
          </a:blip>
          <a:stretch>
            <a:fillRect/>
          </a:stretch>
        </p:blipFill>
        <p:spPr>
          <a:xfrm>
            <a:off x="1" y="-24"/>
            <a:ext cx="9144000" cy="5526840"/>
          </a:xfrm>
          <a:prstGeom prst="rect">
            <a:avLst/>
          </a:prstGeom>
        </p:spPr>
      </p:pic>
      <p:sp>
        <p:nvSpPr>
          <p:cNvPr id="2" name="Title 1"/>
          <p:cNvSpPr>
            <a:spLocks noGrp="1"/>
          </p:cNvSpPr>
          <p:nvPr>
            <p:ph type="title"/>
          </p:nvPr>
        </p:nvSpPr>
        <p:spPr>
          <a:xfrm>
            <a:off x="214282" y="5857892"/>
            <a:ext cx="8786874" cy="714380"/>
          </a:xfrm>
          <a:solidFill>
            <a:schemeClr val="accent4">
              <a:lumMod val="20000"/>
              <a:lumOff val="80000"/>
            </a:schemeClr>
          </a:solidFill>
          <a:ln w="19050">
            <a:solidFill>
              <a:srgbClr val="C00000"/>
            </a:solidFill>
          </a:ln>
        </p:spPr>
        <p:txBody>
          <a:bodyPr>
            <a:normAutofit fontScale="90000"/>
          </a:bodyPr>
          <a:lstStyle/>
          <a:p>
            <a:r>
              <a:rPr lang="en-NZ" sz="2400" b="1" dirty="0" err="1" smtClean="0">
                <a:solidFill>
                  <a:srgbClr val="A50021"/>
                </a:solidFill>
                <a:latin typeface="Arial" pitchFamily="34" charset="0"/>
                <a:cs typeface="Arial" pitchFamily="34" charset="0"/>
              </a:rPr>
              <a:t>Jembatan</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Bendo</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daerah</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Tulung</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Agung</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Jawa</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Timur</a:t>
            </a:r>
            <a:r>
              <a:rPr lang="en-NZ" sz="2400" b="1" dirty="0" smtClean="0">
                <a:solidFill>
                  <a:srgbClr val="A50021"/>
                </a:solidFill>
                <a:latin typeface="Arial" pitchFamily="34" charset="0"/>
                <a:cs typeface="Arial" pitchFamily="34" charset="0"/>
              </a:rPr>
              <a:t> (Dec, 1961)</a:t>
            </a:r>
            <a:br>
              <a:rPr lang="en-NZ" sz="2400" b="1" dirty="0" smtClean="0">
                <a:solidFill>
                  <a:srgbClr val="A50021"/>
                </a:solidFill>
                <a:latin typeface="Arial" pitchFamily="34" charset="0"/>
                <a:cs typeface="Arial" pitchFamily="34" charset="0"/>
              </a:rPr>
            </a:br>
            <a:r>
              <a:rPr lang="en-NZ" sz="2400" b="1" dirty="0" err="1" smtClean="0">
                <a:solidFill>
                  <a:srgbClr val="A50021"/>
                </a:solidFill>
                <a:latin typeface="Arial" pitchFamily="34" charset="0"/>
                <a:cs typeface="Arial" pitchFamily="34" charset="0"/>
              </a:rPr>
              <a:t>Jembatan</a:t>
            </a:r>
            <a:r>
              <a:rPr lang="en-NZ" sz="2400" b="1" dirty="0" smtClean="0">
                <a:solidFill>
                  <a:srgbClr val="A50021"/>
                </a:solidFill>
                <a:latin typeface="Arial" pitchFamily="34" charset="0"/>
                <a:cs typeface="Arial" pitchFamily="34" charset="0"/>
              </a:rPr>
              <a:t> </a:t>
            </a:r>
            <a:r>
              <a:rPr lang="en-NZ" sz="2400" b="1" dirty="0" err="1" smtClean="0">
                <a:solidFill>
                  <a:srgbClr val="A50021"/>
                </a:solidFill>
                <a:latin typeface="Arial" pitchFamily="34" charset="0"/>
                <a:cs typeface="Arial" pitchFamily="34" charset="0"/>
              </a:rPr>
              <a:t>bahru</a:t>
            </a:r>
            <a:r>
              <a:rPr lang="en-NZ" sz="2400" b="1" dirty="0" smtClean="0">
                <a:solidFill>
                  <a:srgbClr val="A50021"/>
                </a:solidFill>
                <a:latin typeface="Arial" pitchFamily="34" charset="0"/>
                <a:cs typeface="Arial" pitchFamily="34" charset="0"/>
              </a:rPr>
              <a:t> yang </a:t>
            </a:r>
            <a:r>
              <a:rPr lang="en-NZ" sz="2400" b="1" dirty="0" err="1" smtClean="0">
                <a:solidFill>
                  <a:srgbClr val="A50021"/>
                </a:solidFill>
                <a:latin typeface="Arial" pitchFamily="34" charset="0"/>
                <a:cs typeface="Arial" pitchFamily="34" charset="0"/>
              </a:rPr>
              <a:t>runtuh</a:t>
            </a:r>
            <a:endParaRPr lang="en-NZ" sz="2400" b="1" dirty="0">
              <a:solidFill>
                <a:srgbClr val="A50021"/>
              </a:solidFill>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54214"/>
            <a:ext cx="2757478" cy="989034"/>
          </a:xfrm>
          <a:solidFill>
            <a:schemeClr val="accent3">
              <a:lumMod val="20000"/>
              <a:lumOff val="80000"/>
            </a:schemeClr>
          </a:solidFill>
          <a:ln w="19050">
            <a:solidFill>
              <a:srgbClr val="C00000"/>
            </a:solidFill>
          </a:ln>
        </p:spPr>
        <p:txBody>
          <a:bodyPr>
            <a:normAutofit fontScale="90000"/>
          </a:bodyPr>
          <a:lstStyle/>
          <a:p>
            <a:r>
              <a:rPr lang="en-NZ" sz="2000" b="1" dirty="0" err="1" smtClean="0">
                <a:solidFill>
                  <a:srgbClr val="C00000"/>
                </a:solidFill>
              </a:rPr>
              <a:t>Laporan</a:t>
            </a:r>
            <a:r>
              <a:rPr lang="en-NZ" sz="2000" b="1" dirty="0" smtClean="0">
                <a:solidFill>
                  <a:srgbClr val="C00000"/>
                </a:solidFill>
              </a:rPr>
              <a:t> </a:t>
            </a:r>
            <a:r>
              <a:rPr lang="en-NZ" sz="2000" b="1" dirty="0" err="1" smtClean="0">
                <a:solidFill>
                  <a:srgbClr val="C00000"/>
                </a:solidFill>
              </a:rPr>
              <a:t>Penyelidikan</a:t>
            </a:r>
            <a:r>
              <a:rPr lang="en-NZ" sz="2000" b="1" dirty="0" smtClean="0">
                <a:solidFill>
                  <a:srgbClr val="C00000"/>
                </a:solidFill>
              </a:rPr>
              <a:t> Tanah </a:t>
            </a:r>
            <a:r>
              <a:rPr lang="en-NZ" sz="2000" b="1" dirty="0" err="1" smtClean="0">
                <a:solidFill>
                  <a:srgbClr val="C00000"/>
                </a:solidFill>
              </a:rPr>
              <a:t>pada</a:t>
            </a:r>
            <a:r>
              <a:rPr lang="en-NZ" sz="2000" b="1" dirty="0" smtClean="0">
                <a:solidFill>
                  <a:srgbClr val="C00000"/>
                </a:solidFill>
              </a:rPr>
              <a:t> </a:t>
            </a:r>
            <a:r>
              <a:rPr lang="en-NZ" sz="2000" b="1" dirty="0" err="1" smtClean="0">
                <a:solidFill>
                  <a:srgbClr val="C00000"/>
                </a:solidFill>
              </a:rPr>
              <a:t>Jembatan</a:t>
            </a:r>
            <a:r>
              <a:rPr lang="en-NZ" sz="2000" b="1" dirty="0" smtClean="0">
                <a:solidFill>
                  <a:srgbClr val="C00000"/>
                </a:solidFill>
              </a:rPr>
              <a:t> </a:t>
            </a:r>
            <a:r>
              <a:rPr lang="en-NZ" sz="2000" b="1" dirty="0" err="1" smtClean="0">
                <a:solidFill>
                  <a:srgbClr val="C00000"/>
                </a:solidFill>
              </a:rPr>
              <a:t>Bendo</a:t>
            </a:r>
            <a:r>
              <a:rPr lang="en-NZ" sz="2000" b="1" dirty="0" smtClean="0">
                <a:solidFill>
                  <a:srgbClr val="C00000"/>
                </a:solidFill>
              </a:rPr>
              <a:t> (</a:t>
            </a:r>
            <a:r>
              <a:rPr lang="en-NZ" sz="2000" b="1" dirty="0" err="1" smtClean="0">
                <a:solidFill>
                  <a:srgbClr val="C00000"/>
                </a:solidFill>
              </a:rPr>
              <a:t>tahun</a:t>
            </a:r>
            <a:r>
              <a:rPr lang="en-NZ" sz="2000" b="1" dirty="0" smtClean="0">
                <a:solidFill>
                  <a:srgbClr val="C00000"/>
                </a:solidFill>
              </a:rPr>
              <a:t> 1961)</a:t>
            </a:r>
            <a:endParaRPr lang="en-NZ" sz="2000" b="1" dirty="0">
              <a:solidFill>
                <a:srgbClr val="C00000"/>
              </a:solidFill>
            </a:endParaRPr>
          </a:p>
        </p:txBody>
      </p:sp>
      <p:pic>
        <p:nvPicPr>
          <p:cNvPr id="3" name="Picture 2" descr="Penyelidikan Tanah utk Jembatan Bendo, report cover.jpg"/>
          <p:cNvPicPr>
            <a:picLocks noChangeAspect="1"/>
          </p:cNvPicPr>
          <p:nvPr/>
        </p:nvPicPr>
        <p:blipFill>
          <a:blip r:embed="rId2" cstate="print"/>
          <a:srcRect l="1380" r="3522"/>
          <a:stretch>
            <a:fillRect/>
          </a:stretch>
        </p:blipFill>
        <p:spPr>
          <a:xfrm>
            <a:off x="3357554" y="0"/>
            <a:ext cx="5786478" cy="6858000"/>
          </a:xfrm>
          <a:prstGeom prst="rect">
            <a:avLst/>
          </a:prstGeom>
          <a:ln w="19050">
            <a:solidFill>
              <a:srgbClr val="C00000"/>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357166"/>
            <a:ext cx="3143272" cy="6143668"/>
          </a:xfrm>
          <a:solidFill>
            <a:schemeClr val="accent3">
              <a:lumMod val="20000"/>
              <a:lumOff val="80000"/>
            </a:schemeClr>
          </a:solidFill>
          <a:ln w="19050">
            <a:solidFill>
              <a:srgbClr val="C00000"/>
            </a:solidFill>
          </a:ln>
        </p:spPr>
        <p:txBody>
          <a:bodyPr>
            <a:normAutofit/>
          </a:bodyPr>
          <a:lstStyle/>
          <a:p>
            <a:pPr algn="l"/>
            <a:r>
              <a:rPr lang="en-NZ" sz="2000" b="1" dirty="0" err="1" smtClean="0">
                <a:solidFill>
                  <a:srgbClr val="C00000"/>
                </a:solidFill>
              </a:rPr>
              <a:t>Hasil</a:t>
            </a:r>
            <a:r>
              <a:rPr lang="en-NZ" sz="2000" b="1" dirty="0" smtClean="0">
                <a:solidFill>
                  <a:srgbClr val="C00000"/>
                </a:solidFill>
              </a:rPr>
              <a:t> </a:t>
            </a:r>
            <a:r>
              <a:rPr lang="en-NZ" sz="2000" b="1" dirty="0" err="1" smtClean="0">
                <a:solidFill>
                  <a:srgbClr val="C00000"/>
                </a:solidFill>
              </a:rPr>
              <a:t>uji</a:t>
            </a:r>
            <a:r>
              <a:rPr lang="en-NZ" sz="2000" b="1" dirty="0" smtClean="0">
                <a:solidFill>
                  <a:srgbClr val="C00000"/>
                </a:solidFill>
              </a:rPr>
              <a:t> </a:t>
            </a:r>
            <a:r>
              <a:rPr lang="en-NZ" sz="2000" b="1" dirty="0" err="1" smtClean="0">
                <a:solidFill>
                  <a:srgbClr val="C00000"/>
                </a:solidFill>
              </a:rPr>
              <a:t>sondir</a:t>
            </a:r>
            <a:r>
              <a:rPr lang="en-NZ" sz="2000" b="1" dirty="0" smtClean="0">
                <a:solidFill>
                  <a:srgbClr val="C00000"/>
                </a:solidFill>
              </a:rPr>
              <a:t> </a:t>
            </a:r>
            <a:r>
              <a:rPr lang="en-NZ" sz="2000" b="1" dirty="0" err="1" smtClean="0">
                <a:solidFill>
                  <a:srgbClr val="C00000"/>
                </a:solidFill>
              </a:rPr>
              <a:t>pada</a:t>
            </a:r>
            <a:r>
              <a:rPr lang="en-NZ" sz="2000" b="1" dirty="0" smtClean="0">
                <a:solidFill>
                  <a:srgbClr val="C00000"/>
                </a:solidFill>
              </a:rPr>
              <a:t> </a:t>
            </a:r>
            <a:br>
              <a:rPr lang="en-NZ" sz="2000" b="1" dirty="0" smtClean="0">
                <a:solidFill>
                  <a:srgbClr val="C00000"/>
                </a:solidFill>
              </a:rPr>
            </a:br>
            <a:r>
              <a:rPr lang="en-NZ" sz="2000" b="1" dirty="0" smtClean="0">
                <a:solidFill>
                  <a:srgbClr val="C00000"/>
                </a:solidFill>
              </a:rPr>
              <a:t>   </a:t>
            </a:r>
            <a:r>
              <a:rPr lang="en-NZ" sz="2000" b="1" dirty="0" err="1" smtClean="0">
                <a:solidFill>
                  <a:srgbClr val="C00000"/>
                </a:solidFill>
              </a:rPr>
              <a:t>Jembatan</a:t>
            </a:r>
            <a:r>
              <a:rPr lang="en-NZ" sz="2000" b="1" dirty="0" smtClean="0">
                <a:solidFill>
                  <a:srgbClr val="C00000"/>
                </a:solidFill>
              </a:rPr>
              <a:t> </a:t>
            </a:r>
            <a:r>
              <a:rPr lang="en-NZ" sz="2000" b="1" dirty="0" err="1" smtClean="0">
                <a:solidFill>
                  <a:srgbClr val="C00000"/>
                </a:solidFill>
              </a:rPr>
              <a:t>Bendo</a:t>
            </a:r>
            <a:r>
              <a:rPr lang="en-NZ" sz="2000" b="1" dirty="0" smtClean="0">
                <a:solidFill>
                  <a:srgbClr val="C00000"/>
                </a:solidFill>
              </a:rPr>
              <a:t> </a:t>
            </a:r>
            <a:br>
              <a:rPr lang="en-NZ" sz="2000" b="1" dirty="0" smtClean="0">
                <a:solidFill>
                  <a:srgbClr val="C00000"/>
                </a:solidFill>
              </a:rPr>
            </a:br>
            <a:r>
              <a:rPr lang="en-NZ" sz="2000" b="1" dirty="0" smtClean="0">
                <a:solidFill>
                  <a:srgbClr val="C00000"/>
                </a:solidFill>
              </a:rPr>
              <a:t>            (1961)</a:t>
            </a:r>
            <a:br>
              <a:rPr lang="en-NZ" sz="2000" b="1" dirty="0" smtClean="0">
                <a:solidFill>
                  <a:srgbClr val="C00000"/>
                </a:solidFill>
              </a:rPr>
            </a:br>
            <a:r>
              <a:rPr lang="en-NZ" sz="2000" b="1" dirty="0" smtClean="0">
                <a:solidFill>
                  <a:srgbClr val="C00000"/>
                </a:solidFill>
              </a:rPr>
              <a:t/>
            </a:r>
            <a:br>
              <a:rPr lang="en-NZ" sz="2000" b="1" dirty="0" smtClean="0">
                <a:solidFill>
                  <a:srgbClr val="C00000"/>
                </a:solidFill>
              </a:rPr>
            </a:br>
            <a:r>
              <a:rPr lang="en-NZ" sz="1800" b="1" dirty="0" smtClean="0">
                <a:solidFill>
                  <a:schemeClr val="accent1">
                    <a:lumMod val="50000"/>
                  </a:schemeClr>
                </a:solidFill>
              </a:rPr>
              <a:t>N.S. = </a:t>
            </a:r>
            <a:r>
              <a:rPr lang="en-NZ" sz="1800" b="1" dirty="0" err="1" smtClean="0">
                <a:solidFill>
                  <a:schemeClr val="accent1">
                    <a:lumMod val="50000"/>
                  </a:schemeClr>
                </a:solidFill>
              </a:rPr>
              <a:t>Nilai</a:t>
            </a:r>
            <a:r>
              <a:rPr lang="en-NZ" sz="1800" b="1" dirty="0" smtClean="0">
                <a:solidFill>
                  <a:schemeClr val="accent1">
                    <a:lumMod val="50000"/>
                  </a:schemeClr>
                </a:solidFill>
              </a:rPr>
              <a:t> </a:t>
            </a:r>
            <a:r>
              <a:rPr lang="en-NZ" sz="1800" b="1" dirty="0" err="1" smtClean="0">
                <a:solidFill>
                  <a:schemeClr val="accent1">
                    <a:lumMod val="50000"/>
                  </a:schemeClr>
                </a:solidFill>
              </a:rPr>
              <a:t>sondir</a:t>
            </a:r>
            <a:r>
              <a:rPr lang="en-NZ" sz="1800" b="1" dirty="0" smtClean="0">
                <a:solidFill>
                  <a:schemeClr val="accent1">
                    <a:lumMod val="50000"/>
                  </a:schemeClr>
                </a:solidFill>
              </a:rPr>
              <a:t> or </a:t>
            </a:r>
            <a:r>
              <a:rPr lang="en-NZ" sz="1800" b="1" dirty="0" err="1" smtClean="0">
                <a:solidFill>
                  <a:schemeClr val="accent1">
                    <a:lumMod val="50000"/>
                  </a:schemeClr>
                </a:solidFill>
              </a:rPr>
              <a:t>nilai</a:t>
            </a:r>
            <a:r>
              <a:rPr lang="en-NZ" sz="1800" b="1" dirty="0" smtClean="0">
                <a:solidFill>
                  <a:schemeClr val="accent1">
                    <a:lumMod val="50000"/>
                  </a:schemeClr>
                </a:solidFill>
              </a:rPr>
              <a:t> </a:t>
            </a:r>
            <a:r>
              <a:rPr lang="en-NZ" sz="1800" b="1" dirty="0" err="1" smtClean="0">
                <a:solidFill>
                  <a:schemeClr val="accent1">
                    <a:lumMod val="50000"/>
                  </a:schemeClr>
                </a:solidFill>
              </a:rPr>
              <a:t>konis</a:t>
            </a:r>
            <a:r>
              <a:rPr lang="en-NZ" sz="1800" b="1" dirty="0" smtClean="0">
                <a:solidFill>
                  <a:schemeClr val="accent1">
                    <a:lumMod val="50000"/>
                  </a:schemeClr>
                </a:solidFill>
              </a:rPr>
              <a:t/>
            </a:r>
            <a:br>
              <a:rPr lang="en-NZ" sz="1800" b="1" dirty="0" smtClean="0">
                <a:solidFill>
                  <a:schemeClr val="accent1">
                    <a:lumMod val="50000"/>
                  </a:schemeClr>
                </a:solidFill>
              </a:rPr>
            </a:br>
            <a:r>
              <a:rPr lang="en-NZ" sz="1800" b="1" dirty="0" smtClean="0">
                <a:solidFill>
                  <a:schemeClr val="accent1">
                    <a:lumMod val="50000"/>
                  </a:schemeClr>
                </a:solidFill>
              </a:rPr>
              <a:t>(cone resistance) </a:t>
            </a:r>
            <a:br>
              <a:rPr lang="en-NZ" sz="1800" b="1" dirty="0" smtClean="0">
                <a:solidFill>
                  <a:schemeClr val="accent1">
                    <a:lumMod val="50000"/>
                  </a:schemeClr>
                </a:solidFill>
              </a:rPr>
            </a:br>
            <a:r>
              <a:rPr lang="en-NZ" sz="1800" b="1" dirty="0" smtClean="0">
                <a:solidFill>
                  <a:schemeClr val="accent1">
                    <a:lumMod val="50000"/>
                  </a:schemeClr>
                </a:solidFill>
              </a:rPr>
              <a:t/>
            </a:r>
            <a:br>
              <a:rPr lang="en-NZ" sz="1800" b="1" dirty="0" smtClean="0">
                <a:solidFill>
                  <a:schemeClr val="accent1">
                    <a:lumMod val="50000"/>
                  </a:schemeClr>
                </a:solidFill>
              </a:rPr>
            </a:br>
            <a:r>
              <a:rPr lang="en-NZ" sz="1800" b="1" dirty="0" smtClean="0">
                <a:solidFill>
                  <a:schemeClr val="accent1">
                    <a:lumMod val="50000"/>
                  </a:schemeClr>
                </a:solidFill>
              </a:rPr>
              <a:t>D.H.P. = </a:t>
            </a:r>
            <a:r>
              <a:rPr lang="en-NZ" sz="1800" b="1" dirty="0" err="1" smtClean="0">
                <a:solidFill>
                  <a:schemeClr val="accent1">
                    <a:lumMod val="50000"/>
                  </a:schemeClr>
                </a:solidFill>
              </a:rPr>
              <a:t>Djumlah</a:t>
            </a:r>
            <a:r>
              <a:rPr lang="en-NZ" sz="1800" b="1" dirty="0" smtClean="0">
                <a:solidFill>
                  <a:schemeClr val="accent1">
                    <a:lumMod val="50000"/>
                  </a:schemeClr>
                </a:solidFill>
              </a:rPr>
              <a:t> </a:t>
            </a:r>
            <a:r>
              <a:rPr lang="en-NZ" sz="1800" b="1" dirty="0" err="1" smtClean="0">
                <a:solidFill>
                  <a:schemeClr val="accent1">
                    <a:lumMod val="50000"/>
                  </a:schemeClr>
                </a:solidFill>
              </a:rPr>
              <a:t>hambatan</a:t>
            </a:r>
            <a:r>
              <a:rPr lang="en-NZ" sz="1800" b="1" dirty="0" smtClean="0">
                <a:solidFill>
                  <a:schemeClr val="accent1">
                    <a:lumMod val="50000"/>
                  </a:schemeClr>
                </a:solidFill>
              </a:rPr>
              <a:t> </a:t>
            </a:r>
            <a:r>
              <a:rPr lang="en-NZ" sz="1800" b="1" dirty="0" err="1" smtClean="0">
                <a:solidFill>
                  <a:schemeClr val="accent1">
                    <a:lumMod val="50000"/>
                  </a:schemeClr>
                </a:solidFill>
              </a:rPr>
              <a:t>pelekat</a:t>
            </a:r>
            <a:r>
              <a:rPr lang="en-NZ" sz="1800" b="1" dirty="0" smtClean="0">
                <a:solidFill>
                  <a:schemeClr val="accent1">
                    <a:lumMod val="50000"/>
                  </a:schemeClr>
                </a:solidFill>
              </a:rPr>
              <a:t/>
            </a:r>
            <a:br>
              <a:rPr lang="en-NZ" sz="1800" b="1" dirty="0" smtClean="0">
                <a:solidFill>
                  <a:schemeClr val="accent1">
                    <a:lumMod val="50000"/>
                  </a:schemeClr>
                </a:solidFill>
              </a:rPr>
            </a:br>
            <a:r>
              <a:rPr lang="en-NZ" sz="1800" b="1" dirty="0" smtClean="0">
                <a:solidFill>
                  <a:schemeClr val="accent1">
                    <a:lumMod val="50000"/>
                  </a:schemeClr>
                </a:solidFill>
              </a:rPr>
              <a:t>(total adhesion resistance or total skin friction) </a:t>
            </a:r>
            <a:br>
              <a:rPr lang="en-NZ" sz="1800" b="1" dirty="0" smtClean="0">
                <a:solidFill>
                  <a:schemeClr val="accent1">
                    <a:lumMod val="50000"/>
                  </a:schemeClr>
                </a:solidFill>
              </a:rPr>
            </a:br>
            <a:r>
              <a:rPr lang="en-NZ" sz="1800" b="1" dirty="0" smtClean="0">
                <a:solidFill>
                  <a:schemeClr val="accent1">
                    <a:lumMod val="50000"/>
                  </a:schemeClr>
                </a:solidFill>
              </a:rPr>
              <a:t/>
            </a:r>
            <a:br>
              <a:rPr lang="en-NZ" sz="1800" b="1" dirty="0" smtClean="0">
                <a:solidFill>
                  <a:schemeClr val="accent1">
                    <a:lumMod val="50000"/>
                  </a:schemeClr>
                </a:solidFill>
              </a:rPr>
            </a:br>
            <a:r>
              <a:rPr lang="en-NZ" sz="1800" b="1" dirty="0" err="1" smtClean="0">
                <a:solidFill>
                  <a:srgbClr val="FF0000"/>
                </a:solidFill>
              </a:rPr>
              <a:t>Rumus</a:t>
            </a:r>
            <a:r>
              <a:rPr lang="en-NZ" sz="1800" b="1" dirty="0" smtClean="0">
                <a:solidFill>
                  <a:srgbClr val="FF0000"/>
                </a:solidFill>
              </a:rPr>
              <a:t/>
            </a:r>
            <a:br>
              <a:rPr lang="en-NZ" sz="1800" b="1" dirty="0" smtClean="0">
                <a:solidFill>
                  <a:srgbClr val="FF0000"/>
                </a:solidFill>
              </a:rPr>
            </a:br>
            <a:r>
              <a:rPr lang="en-NZ" sz="1800" b="1" dirty="0" smtClean="0">
                <a:solidFill>
                  <a:srgbClr val="FF0000"/>
                </a:solidFill>
              </a:rPr>
              <a:t/>
            </a:r>
            <a:br>
              <a:rPr lang="en-NZ" sz="1800" b="1" dirty="0" smtClean="0">
                <a:solidFill>
                  <a:srgbClr val="FF0000"/>
                </a:solidFill>
              </a:rPr>
            </a:br>
            <a:r>
              <a:rPr lang="en-NZ" sz="1800" b="1" dirty="0" smtClean="0">
                <a:solidFill>
                  <a:srgbClr val="FF0000"/>
                </a:solidFill>
              </a:rPr>
              <a:t/>
            </a:r>
            <a:br>
              <a:rPr lang="en-NZ" sz="1800" b="1" dirty="0" smtClean="0">
                <a:solidFill>
                  <a:srgbClr val="FF0000"/>
                </a:solidFill>
              </a:rPr>
            </a:br>
            <a:r>
              <a:rPr lang="en-NZ" sz="1800" b="1" dirty="0" err="1" smtClean="0">
                <a:solidFill>
                  <a:srgbClr val="FF0000"/>
                </a:solidFill>
              </a:rPr>
              <a:t>adalah</a:t>
            </a:r>
            <a:r>
              <a:rPr lang="en-NZ" sz="1800" b="1" dirty="0" smtClean="0">
                <a:solidFill>
                  <a:srgbClr val="FF0000"/>
                </a:solidFill>
              </a:rPr>
              <a:t> </a:t>
            </a:r>
            <a:r>
              <a:rPr lang="en-NZ" sz="1800" b="1" dirty="0" err="1" smtClean="0">
                <a:solidFill>
                  <a:srgbClr val="FF0000"/>
                </a:solidFill>
              </a:rPr>
              <a:t>rumus</a:t>
            </a:r>
            <a:r>
              <a:rPr lang="en-NZ" sz="1800" b="1" dirty="0" smtClean="0">
                <a:solidFill>
                  <a:srgbClr val="FF0000"/>
                </a:solidFill>
              </a:rPr>
              <a:t> yang </a:t>
            </a:r>
            <a:r>
              <a:rPr lang="en-NZ" sz="1800" b="1" dirty="0" err="1" smtClean="0">
                <a:solidFill>
                  <a:srgbClr val="FF0000"/>
                </a:solidFill>
              </a:rPr>
              <a:t>dipakai</a:t>
            </a:r>
            <a:r>
              <a:rPr lang="en-NZ" sz="1800" b="1" dirty="0" smtClean="0">
                <a:solidFill>
                  <a:srgbClr val="FF0000"/>
                </a:solidFill>
              </a:rPr>
              <a:t> </a:t>
            </a:r>
            <a:r>
              <a:rPr lang="en-NZ" sz="1800" b="1" dirty="0" err="1" smtClean="0">
                <a:solidFill>
                  <a:srgbClr val="FF0000"/>
                </a:solidFill>
              </a:rPr>
              <a:t>insinyur-insinyur</a:t>
            </a:r>
            <a:r>
              <a:rPr lang="en-NZ" sz="1800" b="1" dirty="0" smtClean="0">
                <a:solidFill>
                  <a:srgbClr val="FF0000"/>
                </a:solidFill>
              </a:rPr>
              <a:t>  </a:t>
            </a:r>
            <a:r>
              <a:rPr lang="en-NZ" sz="1800" b="1" dirty="0" err="1" smtClean="0">
                <a:solidFill>
                  <a:srgbClr val="FF0000"/>
                </a:solidFill>
              </a:rPr>
              <a:t>Belanda</a:t>
            </a:r>
            <a:r>
              <a:rPr lang="en-NZ" sz="1800" b="1" dirty="0" smtClean="0">
                <a:solidFill>
                  <a:srgbClr val="FF0000"/>
                </a:solidFill>
              </a:rPr>
              <a:t> </a:t>
            </a:r>
            <a:r>
              <a:rPr lang="en-NZ" sz="1800" b="1" dirty="0" err="1" smtClean="0">
                <a:solidFill>
                  <a:srgbClr val="FF0000"/>
                </a:solidFill>
              </a:rPr>
              <a:t>pada</a:t>
            </a:r>
            <a:r>
              <a:rPr lang="en-NZ" sz="1800" b="1" dirty="0" smtClean="0">
                <a:solidFill>
                  <a:srgbClr val="FF0000"/>
                </a:solidFill>
              </a:rPr>
              <a:t> </a:t>
            </a:r>
            <a:r>
              <a:rPr lang="en-NZ" sz="1800" b="1" dirty="0" err="1" smtClean="0">
                <a:solidFill>
                  <a:srgbClr val="FF0000"/>
                </a:solidFill>
              </a:rPr>
              <a:t>waktu</a:t>
            </a:r>
            <a:r>
              <a:rPr lang="en-NZ" sz="1800" b="1" dirty="0" smtClean="0">
                <a:solidFill>
                  <a:srgbClr val="FF0000"/>
                </a:solidFill>
              </a:rPr>
              <a:t> </a:t>
            </a:r>
            <a:r>
              <a:rPr lang="en-NZ" sz="1800" b="1" dirty="0" err="1" smtClean="0">
                <a:solidFill>
                  <a:srgbClr val="FF0000"/>
                </a:solidFill>
              </a:rPr>
              <a:t>itu</a:t>
            </a:r>
            <a:r>
              <a:rPr lang="en-NZ" sz="1800" b="1" dirty="0" smtClean="0">
                <a:solidFill>
                  <a:srgbClr val="FF0000"/>
                </a:solidFill>
              </a:rPr>
              <a:t>  </a:t>
            </a:r>
            <a:endParaRPr lang="en-NZ" sz="1800" b="1" dirty="0">
              <a:solidFill>
                <a:srgbClr val="FF0000"/>
              </a:solidFill>
            </a:endParaRPr>
          </a:p>
        </p:txBody>
      </p:sp>
      <p:pic>
        <p:nvPicPr>
          <p:cNvPr id="3" name="Picture 2" descr="Uji Sondir pada Jembatan Belo, Tulung Agung.jpg"/>
          <p:cNvPicPr>
            <a:picLocks noChangeAspect="1"/>
          </p:cNvPicPr>
          <p:nvPr/>
        </p:nvPicPr>
        <p:blipFill>
          <a:blip r:embed="rId2" cstate="print"/>
          <a:stretch>
            <a:fillRect/>
          </a:stretch>
        </p:blipFill>
        <p:spPr>
          <a:xfrm>
            <a:off x="3585333" y="188640"/>
            <a:ext cx="5311393" cy="6408712"/>
          </a:xfrm>
          <a:prstGeom prst="rect">
            <a:avLst/>
          </a:prstGeom>
          <a:ln w="19050">
            <a:solidFill>
              <a:srgbClr val="C00000"/>
            </a:solidFill>
          </a:ln>
        </p:spPr>
      </p:pic>
      <p:sp>
        <p:nvSpPr>
          <p:cNvPr id="3277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NZ"/>
          </a:p>
        </p:txBody>
      </p:sp>
      <p:pic>
        <p:nvPicPr>
          <p:cNvPr id="3276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28662" y="4714884"/>
            <a:ext cx="1554259" cy="50006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lf with Ibu Soelastri and Hardini.jpg"/>
          <p:cNvPicPr>
            <a:picLocks noChangeAspect="1"/>
          </p:cNvPicPr>
          <p:nvPr/>
        </p:nvPicPr>
        <p:blipFill>
          <a:blip r:embed="rId3" cstate="print">
            <a:lum bright="20000" contrast="10000"/>
          </a:blip>
          <a:srcRect r="12281"/>
          <a:stretch>
            <a:fillRect/>
          </a:stretch>
        </p:blipFill>
        <p:spPr>
          <a:xfrm>
            <a:off x="-1" y="0"/>
            <a:ext cx="9144001" cy="6870785"/>
          </a:xfrm>
          <a:prstGeom prst="rect">
            <a:avLst/>
          </a:prstGeom>
        </p:spPr>
      </p:pic>
      <p:sp>
        <p:nvSpPr>
          <p:cNvPr id="2" name="Title 1"/>
          <p:cNvSpPr>
            <a:spLocks noGrp="1"/>
          </p:cNvSpPr>
          <p:nvPr>
            <p:ph type="title"/>
          </p:nvPr>
        </p:nvSpPr>
        <p:spPr>
          <a:xfrm>
            <a:off x="357158" y="5632488"/>
            <a:ext cx="8286808" cy="725470"/>
          </a:xfrm>
          <a:solidFill>
            <a:srgbClr val="FFFFCC">
              <a:alpha val="83137"/>
            </a:srgbClr>
          </a:solidFill>
          <a:ln w="19050">
            <a:solidFill>
              <a:srgbClr val="C00000"/>
            </a:solidFill>
          </a:ln>
        </p:spPr>
        <p:txBody>
          <a:bodyPr>
            <a:noAutofit/>
          </a:bodyPr>
          <a:lstStyle/>
          <a:p>
            <a:r>
              <a:rPr lang="en-NZ" sz="2000" b="1" dirty="0" err="1" smtClean="0">
                <a:solidFill>
                  <a:srgbClr val="C00000"/>
                </a:solidFill>
              </a:rPr>
              <a:t>Sedang</a:t>
            </a:r>
            <a:r>
              <a:rPr lang="en-NZ" sz="2000" b="1" dirty="0" smtClean="0">
                <a:solidFill>
                  <a:srgbClr val="C00000"/>
                </a:solidFill>
              </a:rPr>
              <a:t> </a:t>
            </a:r>
            <a:r>
              <a:rPr lang="en-NZ" sz="2000" b="1" dirty="0" err="1" smtClean="0">
                <a:solidFill>
                  <a:srgbClr val="C00000"/>
                </a:solidFill>
              </a:rPr>
              <a:t>membicarakan</a:t>
            </a:r>
            <a:r>
              <a:rPr lang="en-NZ" sz="2000" b="1" dirty="0" smtClean="0">
                <a:solidFill>
                  <a:srgbClr val="C00000"/>
                </a:solidFill>
              </a:rPr>
              <a:t> </a:t>
            </a:r>
            <a:r>
              <a:rPr lang="en-NZ" sz="2000" b="1" dirty="0" err="1" smtClean="0">
                <a:solidFill>
                  <a:srgbClr val="C00000"/>
                </a:solidFill>
              </a:rPr>
              <a:t>uji</a:t>
            </a:r>
            <a:r>
              <a:rPr lang="en-NZ" sz="2000" b="1" dirty="0" smtClean="0">
                <a:solidFill>
                  <a:srgbClr val="C00000"/>
                </a:solidFill>
              </a:rPr>
              <a:t> </a:t>
            </a:r>
            <a:r>
              <a:rPr lang="en-NZ" sz="2000" b="1" dirty="0" err="1" smtClean="0">
                <a:solidFill>
                  <a:srgbClr val="C00000"/>
                </a:solidFill>
              </a:rPr>
              <a:t>triaxial</a:t>
            </a:r>
            <a:r>
              <a:rPr lang="en-NZ" sz="2000" b="1" dirty="0" smtClean="0">
                <a:solidFill>
                  <a:srgbClr val="C00000"/>
                </a:solidFill>
              </a:rPr>
              <a:t> </a:t>
            </a:r>
            <a:r>
              <a:rPr lang="en-NZ" sz="2000" b="1" dirty="0" err="1" smtClean="0">
                <a:solidFill>
                  <a:srgbClr val="C00000"/>
                </a:solidFill>
              </a:rPr>
              <a:t>dengan</a:t>
            </a:r>
            <a:r>
              <a:rPr lang="en-NZ" sz="2000" b="1" dirty="0" smtClean="0">
                <a:solidFill>
                  <a:srgbClr val="C00000"/>
                </a:solidFill>
              </a:rPr>
              <a:t> </a:t>
            </a:r>
            <a:r>
              <a:rPr lang="en-NZ" sz="2000" b="1" dirty="0" err="1" smtClean="0">
                <a:solidFill>
                  <a:srgbClr val="C00000"/>
                </a:solidFill>
              </a:rPr>
              <a:t>Ir</a:t>
            </a:r>
            <a:r>
              <a:rPr lang="en-NZ" sz="2000" b="1" dirty="0" smtClean="0">
                <a:solidFill>
                  <a:srgbClr val="C00000"/>
                </a:solidFill>
              </a:rPr>
              <a:t> </a:t>
            </a:r>
            <a:r>
              <a:rPr lang="en-NZ" sz="2000" b="1" dirty="0" err="1" smtClean="0">
                <a:solidFill>
                  <a:srgbClr val="C00000"/>
                </a:solidFill>
              </a:rPr>
              <a:t>Soelastri</a:t>
            </a:r>
            <a:r>
              <a:rPr lang="en-NZ" sz="2000" b="1" dirty="0" smtClean="0">
                <a:solidFill>
                  <a:srgbClr val="C00000"/>
                </a:solidFill>
              </a:rPr>
              <a:t>, </a:t>
            </a:r>
            <a:r>
              <a:rPr lang="en-NZ" sz="2000" b="1" dirty="0" err="1" smtClean="0">
                <a:solidFill>
                  <a:srgbClr val="C00000"/>
                </a:solidFill>
              </a:rPr>
              <a:t>Kepala</a:t>
            </a:r>
            <a:r>
              <a:rPr lang="en-NZ" sz="2000" b="1" dirty="0" smtClean="0">
                <a:solidFill>
                  <a:srgbClr val="C00000"/>
                </a:solidFill>
              </a:rPr>
              <a:t> </a:t>
            </a:r>
            <a:r>
              <a:rPr lang="en-NZ" sz="2000" b="1" dirty="0" err="1" smtClean="0">
                <a:solidFill>
                  <a:srgbClr val="C00000"/>
                </a:solidFill>
              </a:rPr>
              <a:t>Laboratorium</a:t>
            </a:r>
            <a:r>
              <a:rPr lang="en-NZ" sz="2000" b="1" dirty="0" smtClean="0">
                <a:solidFill>
                  <a:srgbClr val="C00000"/>
                </a:solidFill>
              </a:rPr>
              <a:t>, </a:t>
            </a:r>
            <a:r>
              <a:rPr lang="en-NZ" sz="2000" b="1" dirty="0" err="1" smtClean="0">
                <a:solidFill>
                  <a:srgbClr val="C00000"/>
                </a:solidFill>
              </a:rPr>
              <a:t>Lembaga</a:t>
            </a:r>
            <a:r>
              <a:rPr lang="en-NZ" sz="2000" b="1" dirty="0" smtClean="0">
                <a:solidFill>
                  <a:srgbClr val="C00000"/>
                </a:solidFill>
              </a:rPr>
              <a:t> </a:t>
            </a:r>
            <a:r>
              <a:rPr lang="en-NZ" sz="2000" b="1" dirty="0" err="1" smtClean="0">
                <a:solidFill>
                  <a:srgbClr val="C00000"/>
                </a:solidFill>
              </a:rPr>
              <a:t>Masalah</a:t>
            </a:r>
            <a:r>
              <a:rPr lang="en-NZ" sz="2000" b="1" dirty="0" smtClean="0">
                <a:solidFill>
                  <a:srgbClr val="C00000"/>
                </a:solidFill>
              </a:rPr>
              <a:t> Tanah </a:t>
            </a:r>
            <a:r>
              <a:rPr lang="en-NZ" sz="2000" b="1" dirty="0" err="1" smtClean="0">
                <a:solidFill>
                  <a:srgbClr val="C00000"/>
                </a:solidFill>
              </a:rPr>
              <a:t>dan</a:t>
            </a:r>
            <a:r>
              <a:rPr lang="en-NZ" sz="2000" b="1" dirty="0" smtClean="0">
                <a:solidFill>
                  <a:srgbClr val="C00000"/>
                </a:solidFill>
              </a:rPr>
              <a:t> </a:t>
            </a:r>
            <a:r>
              <a:rPr lang="en-NZ" sz="2000" b="1" dirty="0" err="1" smtClean="0">
                <a:solidFill>
                  <a:srgbClr val="C00000"/>
                </a:solidFill>
              </a:rPr>
              <a:t>Jalan</a:t>
            </a:r>
            <a:r>
              <a:rPr lang="en-NZ" sz="2000" b="1" dirty="0" smtClean="0">
                <a:solidFill>
                  <a:srgbClr val="C00000"/>
                </a:solidFill>
              </a:rPr>
              <a:t>, Bandung, 1969</a:t>
            </a:r>
            <a:endParaRPr lang="en-NZ" sz="2000" b="1"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na Marga trainees.jpg"/>
          <p:cNvPicPr>
            <a:picLocks noChangeAspect="1"/>
          </p:cNvPicPr>
          <p:nvPr/>
        </p:nvPicPr>
        <p:blipFill>
          <a:blip r:embed="rId2" cstate="print">
            <a:lum bright="-20000"/>
          </a:blip>
          <a:srcRect l="4687" r="3125"/>
          <a:stretch>
            <a:fillRect/>
          </a:stretch>
        </p:blipFill>
        <p:spPr>
          <a:xfrm>
            <a:off x="-122217" y="0"/>
            <a:ext cx="9266217" cy="6858000"/>
          </a:xfrm>
          <a:prstGeom prst="rect">
            <a:avLst/>
          </a:prstGeom>
        </p:spPr>
      </p:pic>
      <p:sp>
        <p:nvSpPr>
          <p:cNvPr id="2" name="Title 1"/>
          <p:cNvSpPr>
            <a:spLocks noGrp="1"/>
          </p:cNvSpPr>
          <p:nvPr>
            <p:ph type="title"/>
          </p:nvPr>
        </p:nvSpPr>
        <p:spPr>
          <a:xfrm>
            <a:off x="928662" y="2703530"/>
            <a:ext cx="7358114" cy="439718"/>
          </a:xfrm>
          <a:solidFill>
            <a:srgbClr val="FFCC99">
              <a:alpha val="74902"/>
            </a:srgbClr>
          </a:solidFill>
        </p:spPr>
        <p:txBody>
          <a:bodyPr>
            <a:normAutofit fontScale="90000"/>
          </a:bodyPr>
          <a:lstStyle/>
          <a:p>
            <a:r>
              <a:rPr lang="en-NZ" sz="2800" b="1" dirty="0" err="1" smtClean="0">
                <a:solidFill>
                  <a:srgbClr val="660033"/>
                </a:solidFill>
              </a:rPr>
              <a:t>Kursus</a:t>
            </a:r>
            <a:r>
              <a:rPr lang="en-NZ" sz="2800" b="1" dirty="0" smtClean="0">
                <a:solidFill>
                  <a:srgbClr val="660033"/>
                </a:solidFill>
              </a:rPr>
              <a:t> </a:t>
            </a:r>
            <a:r>
              <a:rPr lang="en-NZ" sz="2800" b="1" dirty="0" err="1" smtClean="0">
                <a:solidFill>
                  <a:srgbClr val="660033"/>
                </a:solidFill>
              </a:rPr>
              <a:t>uji</a:t>
            </a:r>
            <a:r>
              <a:rPr lang="en-NZ" sz="2800" b="1" dirty="0" smtClean="0">
                <a:solidFill>
                  <a:srgbClr val="660033"/>
                </a:solidFill>
              </a:rPr>
              <a:t> </a:t>
            </a:r>
            <a:r>
              <a:rPr lang="en-NZ" sz="2800" b="1" dirty="0" err="1" smtClean="0">
                <a:solidFill>
                  <a:srgbClr val="660033"/>
                </a:solidFill>
              </a:rPr>
              <a:t>laboratorium</a:t>
            </a:r>
            <a:r>
              <a:rPr lang="en-NZ" sz="2800" b="1" dirty="0" smtClean="0">
                <a:solidFill>
                  <a:srgbClr val="660033"/>
                </a:solidFill>
              </a:rPr>
              <a:t> </a:t>
            </a:r>
            <a:r>
              <a:rPr lang="en-NZ" sz="2800" b="1" dirty="0" err="1" smtClean="0">
                <a:solidFill>
                  <a:srgbClr val="660033"/>
                </a:solidFill>
              </a:rPr>
              <a:t>untuk</a:t>
            </a:r>
            <a:r>
              <a:rPr lang="en-NZ" sz="2800" b="1" dirty="0" smtClean="0">
                <a:solidFill>
                  <a:srgbClr val="660033"/>
                </a:solidFill>
              </a:rPr>
              <a:t> </a:t>
            </a:r>
            <a:r>
              <a:rPr lang="en-NZ" sz="2800" b="1" dirty="0" err="1" smtClean="0">
                <a:solidFill>
                  <a:srgbClr val="660033"/>
                </a:solidFill>
              </a:rPr>
              <a:t>pegawai</a:t>
            </a:r>
            <a:r>
              <a:rPr lang="en-NZ" sz="2800" b="1" dirty="0" smtClean="0">
                <a:solidFill>
                  <a:srgbClr val="660033"/>
                </a:solidFill>
              </a:rPr>
              <a:t> DPUT</a:t>
            </a:r>
            <a:endParaRPr lang="en-NZ" sz="2800" b="1" dirty="0">
              <a:solidFill>
                <a:srgbClr val="66003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324" y="1214422"/>
            <a:ext cx="3971924" cy="4214842"/>
          </a:xfrm>
          <a:prstGeom prst="rect">
            <a:avLst/>
          </a:prstGeom>
          <a:solidFill>
            <a:schemeClr val="accent4">
              <a:lumMod val="20000"/>
              <a:lumOff val="80000"/>
            </a:schemeClr>
          </a:solidFill>
          <a:ln w="19050">
            <a:solidFill>
              <a:srgbClr val="C00000"/>
            </a:solidFill>
          </a:ln>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Kawan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saya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Ir</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Luthfi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anjurkan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supaya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diktat yang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saya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pakai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pada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kursus</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untuk</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pegawai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DPUT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dilengkapkan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supaya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dapat</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dijadikan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buku</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r>
            <a:br>
              <a:rPr kumimoji="0" lang="en-NZ" sz="2000" b="1" i="0" u="none" strike="noStrike" kern="1200" cap="none" spc="0" normalizeH="0" baseline="0" noProof="0" dirty="0" smtClean="0">
                <a:ln>
                  <a:noFill/>
                </a:ln>
                <a:solidFill>
                  <a:srgbClr val="A50021"/>
                </a:solidFill>
                <a:effectLst/>
                <a:uLnTx/>
                <a:uFillTx/>
                <a:latin typeface="+mj-lt"/>
                <a:ea typeface="+mj-ea"/>
                <a:cs typeface="+mj-cs"/>
              </a:rPr>
            </a:b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r>
            <a:br>
              <a:rPr kumimoji="0" lang="en-NZ" sz="2000" b="1" i="0" u="none" strike="noStrike" kern="1200" cap="none" spc="0" normalizeH="0" baseline="0" noProof="0" dirty="0" smtClean="0">
                <a:ln>
                  <a:noFill/>
                </a:ln>
                <a:solidFill>
                  <a:srgbClr val="A50021"/>
                </a:solidFill>
                <a:effectLst/>
                <a:uLnTx/>
                <a:uFillTx/>
                <a:latin typeface="+mj-lt"/>
                <a:ea typeface="+mj-ea"/>
                <a:cs typeface="+mj-cs"/>
              </a:rPr>
            </a:b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hasil</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usaha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Ir</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Luthfi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buku</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tersebut</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diterbitkan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oleh</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Badan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Penerbit</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DPUT (1972)</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NZ" sz="2000" b="1" dirty="0" smtClean="0">
              <a:solidFill>
                <a:srgbClr val="A50021"/>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Edisi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pertama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mamakai</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cara</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mencetak</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a:t>
            </a:r>
            <a:r>
              <a:rPr kumimoji="0" lang="en-NZ" sz="2000" b="1" i="0" u="none" strike="noStrike" kern="1200" cap="none" spc="0" normalizeH="0" baseline="0" noProof="0" dirty="0" err="1" smtClean="0">
                <a:ln>
                  <a:noFill/>
                </a:ln>
                <a:solidFill>
                  <a:srgbClr val="A50021"/>
                </a:solidFill>
                <a:effectLst/>
                <a:uLnTx/>
                <a:uFillTx/>
                <a:latin typeface="+mj-lt"/>
                <a:ea typeface="+mj-ea"/>
                <a:cs typeface="+mj-cs"/>
              </a:rPr>
              <a:t>setensilan</a:t>
            </a:r>
            <a:r>
              <a:rPr kumimoji="0" lang="en-NZ" sz="2000" b="1" i="0" u="none" strike="noStrike" kern="1200" cap="none" spc="0" normalizeH="0" baseline="0" noProof="0" dirty="0" smtClean="0">
                <a:ln>
                  <a:noFill/>
                </a:ln>
                <a:solidFill>
                  <a:srgbClr val="A50021"/>
                </a:solidFill>
                <a:effectLst/>
                <a:uLnTx/>
                <a:uFillTx/>
                <a:latin typeface="+mj-lt"/>
                <a:ea typeface="+mj-ea"/>
                <a:cs typeface="+mj-cs"/>
              </a:rPr>
              <a:t> (stencil)</a:t>
            </a:r>
            <a:endParaRPr kumimoji="0" lang="en-NZ" sz="2000" b="1" i="0" u="none" strike="noStrike" kern="1200" cap="none" spc="0" normalizeH="0" baseline="0" noProof="0" dirty="0">
              <a:ln>
                <a:noFill/>
              </a:ln>
              <a:solidFill>
                <a:srgbClr val="A50021"/>
              </a:solidFill>
              <a:effectLst/>
              <a:uLnTx/>
              <a:uFillTx/>
              <a:latin typeface="+mj-lt"/>
              <a:ea typeface="+mj-ea"/>
              <a:cs typeface="+mj-cs"/>
            </a:endParaRPr>
          </a:p>
        </p:txBody>
      </p:sp>
      <p:pic>
        <p:nvPicPr>
          <p:cNvPr id="4" name="Picture 3" descr="Mekanika Tanah 1stt edition cover.jpg"/>
          <p:cNvPicPr>
            <a:picLocks noChangeAspect="1"/>
          </p:cNvPicPr>
          <p:nvPr/>
        </p:nvPicPr>
        <p:blipFill>
          <a:blip r:embed="rId2" cstate="print"/>
          <a:stretch>
            <a:fillRect/>
          </a:stretch>
        </p:blipFill>
        <p:spPr>
          <a:xfrm>
            <a:off x="4644008" y="116632"/>
            <a:ext cx="4320480" cy="6540689"/>
          </a:xfrm>
          <a:prstGeom prst="rect">
            <a:avLst/>
          </a:prstGeom>
          <a:ln w="19050">
            <a:solidFill>
              <a:srgbClr val="C0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2500306"/>
            <a:ext cx="2714644" cy="1428760"/>
          </a:xfrm>
          <a:solidFill>
            <a:schemeClr val="accent3">
              <a:lumMod val="20000"/>
              <a:lumOff val="80000"/>
            </a:schemeClr>
          </a:solidFill>
          <a:ln w="19050">
            <a:solidFill>
              <a:srgbClr val="C00000"/>
            </a:solidFill>
          </a:ln>
        </p:spPr>
        <p:txBody>
          <a:bodyPr>
            <a:normAutofit/>
          </a:bodyPr>
          <a:lstStyle/>
          <a:p>
            <a:r>
              <a:rPr lang="en-NZ" sz="2000" b="1" dirty="0" err="1" smtClean="0">
                <a:solidFill>
                  <a:srgbClr val="C00000"/>
                </a:solidFill>
              </a:rPr>
              <a:t>Halaman</a:t>
            </a:r>
            <a:r>
              <a:rPr lang="en-NZ" sz="2000" b="1" dirty="0" smtClean="0">
                <a:solidFill>
                  <a:srgbClr val="C00000"/>
                </a:solidFill>
              </a:rPr>
              <a:t> 69,</a:t>
            </a:r>
            <a:br>
              <a:rPr lang="en-NZ" sz="2000" b="1" dirty="0" smtClean="0">
                <a:solidFill>
                  <a:srgbClr val="C00000"/>
                </a:solidFill>
              </a:rPr>
            </a:br>
            <a:r>
              <a:rPr lang="en-NZ" sz="2000" b="1" dirty="0" smtClean="0">
                <a:solidFill>
                  <a:srgbClr val="C00000"/>
                </a:solidFill>
              </a:rPr>
              <a:t> </a:t>
            </a:r>
            <a:r>
              <a:rPr lang="en-NZ" sz="2000" b="1" dirty="0" err="1" smtClean="0">
                <a:solidFill>
                  <a:srgbClr val="C00000"/>
                </a:solidFill>
              </a:rPr>
              <a:t>Mekanika</a:t>
            </a:r>
            <a:r>
              <a:rPr lang="en-NZ" sz="2000" b="1" dirty="0" smtClean="0">
                <a:solidFill>
                  <a:srgbClr val="C00000"/>
                </a:solidFill>
              </a:rPr>
              <a:t> Tanah </a:t>
            </a:r>
            <a:br>
              <a:rPr lang="en-NZ" sz="2000" b="1" dirty="0" smtClean="0">
                <a:solidFill>
                  <a:srgbClr val="C00000"/>
                </a:solidFill>
              </a:rPr>
            </a:br>
            <a:r>
              <a:rPr lang="en-NZ" sz="2000" b="1" dirty="0" smtClean="0">
                <a:solidFill>
                  <a:srgbClr val="C00000"/>
                </a:solidFill>
              </a:rPr>
              <a:t>- </a:t>
            </a:r>
            <a:r>
              <a:rPr lang="en-NZ" sz="2000" b="1" dirty="0" err="1" smtClean="0">
                <a:solidFill>
                  <a:srgbClr val="C00000"/>
                </a:solidFill>
              </a:rPr>
              <a:t>edisi</a:t>
            </a:r>
            <a:r>
              <a:rPr lang="en-NZ" sz="2000" b="1" dirty="0" smtClean="0">
                <a:solidFill>
                  <a:srgbClr val="C00000"/>
                </a:solidFill>
              </a:rPr>
              <a:t> </a:t>
            </a:r>
            <a:r>
              <a:rPr lang="en-NZ" sz="2000" b="1" dirty="0" err="1" smtClean="0">
                <a:solidFill>
                  <a:srgbClr val="C00000"/>
                </a:solidFill>
              </a:rPr>
              <a:t>pertama</a:t>
            </a:r>
            <a:r>
              <a:rPr lang="en-NZ" sz="2000" b="1" dirty="0" smtClean="0">
                <a:solidFill>
                  <a:srgbClr val="C00000"/>
                </a:solidFill>
              </a:rPr>
              <a:t>, yang </a:t>
            </a:r>
            <a:r>
              <a:rPr lang="en-NZ" sz="2000" b="1" dirty="0" err="1" smtClean="0">
                <a:solidFill>
                  <a:srgbClr val="C00000"/>
                </a:solidFill>
              </a:rPr>
              <a:t>memakai</a:t>
            </a:r>
            <a:r>
              <a:rPr lang="en-NZ" sz="2000" b="1" dirty="0" smtClean="0">
                <a:solidFill>
                  <a:srgbClr val="C00000"/>
                </a:solidFill>
              </a:rPr>
              <a:t> </a:t>
            </a:r>
            <a:r>
              <a:rPr lang="en-NZ" sz="2000" b="1" dirty="0" err="1" smtClean="0">
                <a:solidFill>
                  <a:srgbClr val="C00000"/>
                </a:solidFill>
              </a:rPr>
              <a:t>ejaan</a:t>
            </a:r>
            <a:r>
              <a:rPr lang="en-NZ" sz="2000" b="1" dirty="0" smtClean="0">
                <a:solidFill>
                  <a:srgbClr val="C00000"/>
                </a:solidFill>
              </a:rPr>
              <a:t> lama</a:t>
            </a:r>
            <a:endParaRPr lang="en-NZ" sz="2000" b="1" dirty="0">
              <a:solidFill>
                <a:srgbClr val="C00000"/>
              </a:solidFill>
            </a:endParaRPr>
          </a:p>
        </p:txBody>
      </p:sp>
      <p:pic>
        <p:nvPicPr>
          <p:cNvPr id="3" name="Picture 2" descr="Mekanika Tanah 1st edition page 69.jpg"/>
          <p:cNvPicPr>
            <a:picLocks noChangeAspect="1"/>
          </p:cNvPicPr>
          <p:nvPr/>
        </p:nvPicPr>
        <p:blipFill>
          <a:blip r:embed="rId2" cstate="print"/>
          <a:srcRect b="6249"/>
          <a:stretch>
            <a:fillRect/>
          </a:stretch>
        </p:blipFill>
        <p:spPr>
          <a:xfrm>
            <a:off x="4117416" y="-1"/>
            <a:ext cx="5026617" cy="6858001"/>
          </a:xfrm>
          <a:prstGeom prst="rect">
            <a:avLst/>
          </a:prstGeom>
          <a:ln w="19050">
            <a:solidFill>
              <a:srgbClr val="C0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4722"/>
          </a:xfrm>
          <a:solidFill>
            <a:schemeClr val="bg1"/>
          </a:solidFill>
          <a:ln w="19050">
            <a:solidFill>
              <a:srgbClr val="C00000"/>
            </a:solidFill>
          </a:ln>
        </p:spPr>
        <p:txBody>
          <a:bodyPr>
            <a:normAutofit fontScale="90000"/>
          </a:bodyPr>
          <a:lstStyle/>
          <a:p>
            <a:pPr algn="l"/>
            <a:r>
              <a:rPr lang="en-US" sz="2400" b="1" dirty="0" smtClean="0">
                <a:solidFill>
                  <a:srgbClr val="C00000"/>
                </a:solidFill>
              </a:rPr>
              <a:t>My CV:</a:t>
            </a:r>
            <a:r>
              <a:rPr lang="en-US" sz="2400" dirty="0" smtClean="0"/>
              <a:t/>
            </a:r>
            <a:br>
              <a:rPr lang="en-US" sz="2400" dirty="0" smtClean="0"/>
            </a:br>
            <a:r>
              <a:rPr lang="en-US" sz="2000" b="1" dirty="0" smtClean="0">
                <a:solidFill>
                  <a:srgbClr val="7030A0"/>
                </a:solidFill>
              </a:rPr>
              <a:t>March, 1960 to September, 1963:</a:t>
            </a:r>
            <a:r>
              <a:rPr lang="en-US" sz="2000" b="1" dirty="0" smtClean="0"/>
              <a:t/>
            </a:r>
            <a:br>
              <a:rPr lang="en-US" sz="2000" b="1" dirty="0" smtClean="0"/>
            </a:br>
            <a:r>
              <a:rPr lang="en-US" sz="2000" b="1" dirty="0" err="1" smtClean="0">
                <a:solidFill>
                  <a:srgbClr val="3333FF"/>
                </a:solidFill>
              </a:rPr>
              <a:t>Pegawai</a:t>
            </a:r>
            <a:r>
              <a:rPr lang="en-US" sz="2000" b="1" dirty="0" smtClean="0">
                <a:solidFill>
                  <a:srgbClr val="3333FF"/>
                </a:solidFill>
              </a:rPr>
              <a:t> </a:t>
            </a:r>
            <a:r>
              <a:rPr lang="en-US" sz="2000" b="1" dirty="0" err="1" smtClean="0">
                <a:solidFill>
                  <a:srgbClr val="3333FF"/>
                </a:solidFill>
              </a:rPr>
              <a:t>negeri</a:t>
            </a:r>
            <a:r>
              <a:rPr lang="en-US" sz="2000" b="1" dirty="0" smtClean="0">
                <a:solidFill>
                  <a:srgbClr val="3333FF"/>
                </a:solidFill>
              </a:rPr>
              <a:t> </a:t>
            </a:r>
            <a:r>
              <a:rPr lang="en-US" sz="2000" b="1" dirty="0" err="1" smtClean="0">
                <a:solidFill>
                  <a:srgbClr val="3333FF"/>
                </a:solidFill>
              </a:rPr>
              <a:t>pada</a:t>
            </a:r>
            <a:r>
              <a:rPr lang="en-US" sz="2000" b="1" dirty="0" smtClean="0">
                <a:solidFill>
                  <a:srgbClr val="3333FF"/>
                </a:solidFill>
              </a:rPr>
              <a:t> </a:t>
            </a:r>
            <a:r>
              <a:rPr lang="en-US" sz="2000" b="1" dirty="0" err="1" smtClean="0">
                <a:solidFill>
                  <a:srgbClr val="3333FF"/>
                </a:solidFill>
              </a:rPr>
              <a:t>Lembaga</a:t>
            </a:r>
            <a:r>
              <a:rPr lang="en-US" sz="2000" b="1" dirty="0" smtClean="0">
                <a:solidFill>
                  <a:srgbClr val="3333FF"/>
                </a:solidFill>
              </a:rPr>
              <a:t> </a:t>
            </a:r>
            <a:r>
              <a:rPr lang="en-US" sz="2000" b="1" dirty="0" err="1" smtClean="0">
                <a:solidFill>
                  <a:srgbClr val="3333FF"/>
                </a:solidFill>
              </a:rPr>
              <a:t>Penyelidikan</a:t>
            </a:r>
            <a:r>
              <a:rPr lang="en-US" sz="2000" b="1" dirty="0" smtClean="0">
                <a:solidFill>
                  <a:srgbClr val="3333FF"/>
                </a:solidFill>
              </a:rPr>
              <a:t> Tanah </a:t>
            </a:r>
            <a:r>
              <a:rPr lang="en-US" sz="2000" b="1" dirty="0" err="1" smtClean="0">
                <a:solidFill>
                  <a:srgbClr val="3333FF"/>
                </a:solidFill>
              </a:rPr>
              <a:t>dan</a:t>
            </a:r>
            <a:r>
              <a:rPr lang="en-US" sz="2000" b="1" dirty="0" smtClean="0">
                <a:solidFill>
                  <a:srgbClr val="3333FF"/>
                </a:solidFill>
              </a:rPr>
              <a:t> </a:t>
            </a:r>
            <a:r>
              <a:rPr lang="en-US" sz="2000" b="1" dirty="0" err="1" smtClean="0">
                <a:solidFill>
                  <a:srgbClr val="3333FF"/>
                </a:solidFill>
              </a:rPr>
              <a:t>Jalan</a:t>
            </a:r>
            <a:r>
              <a:rPr lang="en-US" sz="2000" b="1" dirty="0" smtClean="0">
                <a:solidFill>
                  <a:srgbClr val="3333FF"/>
                </a:solidFill>
              </a:rPr>
              <a:t> (DPUT) </a:t>
            </a:r>
            <a:r>
              <a:rPr lang="en-US" sz="2000" b="1" dirty="0" err="1" smtClean="0">
                <a:solidFill>
                  <a:srgbClr val="3333FF"/>
                </a:solidFill>
              </a:rPr>
              <a:t>di</a:t>
            </a:r>
            <a:r>
              <a:rPr lang="en-US" sz="2000" b="1" dirty="0" smtClean="0">
                <a:solidFill>
                  <a:srgbClr val="3333FF"/>
                </a:solidFill>
              </a:rPr>
              <a:t> Bandung. (</a:t>
            </a:r>
            <a:r>
              <a:rPr lang="en-US" sz="2000" b="1" dirty="0" err="1" smtClean="0">
                <a:solidFill>
                  <a:srgbClr val="3333FF"/>
                </a:solidFill>
              </a:rPr>
              <a:t>dalam</a:t>
            </a:r>
            <a:r>
              <a:rPr lang="en-US" sz="2000" b="1" dirty="0" smtClean="0">
                <a:solidFill>
                  <a:srgbClr val="3333FF"/>
                </a:solidFill>
              </a:rPr>
              <a:t> </a:t>
            </a:r>
            <a:r>
              <a:rPr lang="en-US" sz="2000" b="1" dirty="0" err="1" smtClean="0">
                <a:solidFill>
                  <a:srgbClr val="3333FF"/>
                </a:solidFill>
              </a:rPr>
              <a:t>rangka</a:t>
            </a:r>
            <a:r>
              <a:rPr lang="en-US" sz="2000" b="1" dirty="0" smtClean="0">
                <a:solidFill>
                  <a:srgbClr val="3333FF"/>
                </a:solidFill>
              </a:rPr>
              <a:t>  New Zealand  Volunteer Graduate Scheme) </a:t>
            </a:r>
            <a:br>
              <a:rPr lang="en-US" sz="2000" b="1" dirty="0" smtClean="0">
                <a:solidFill>
                  <a:srgbClr val="3333FF"/>
                </a:solidFill>
              </a:rPr>
            </a:br>
            <a:r>
              <a:rPr lang="en-US" sz="2000" b="1" dirty="0" smtClean="0"/>
              <a:t/>
            </a:r>
            <a:br>
              <a:rPr lang="en-US" sz="2000" b="1" dirty="0" smtClean="0"/>
            </a:br>
            <a:r>
              <a:rPr lang="en-US" sz="2000" b="1" dirty="0" smtClean="0">
                <a:solidFill>
                  <a:srgbClr val="7030A0"/>
                </a:solidFill>
              </a:rPr>
              <a:t>September, 1963 to September, 1968: </a:t>
            </a:r>
            <a:r>
              <a:rPr lang="en-US" sz="2000" b="1" dirty="0" smtClean="0"/>
              <a:t/>
            </a:r>
            <a:br>
              <a:rPr lang="en-US" sz="2000" b="1" dirty="0" smtClean="0"/>
            </a:br>
            <a:r>
              <a:rPr lang="en-US" sz="2000" b="1" dirty="0" smtClean="0">
                <a:solidFill>
                  <a:srgbClr val="008080"/>
                </a:solidFill>
              </a:rPr>
              <a:t>Ministry of Works, New Zealand</a:t>
            </a:r>
            <a:r>
              <a:rPr lang="en-US" sz="2000" b="1" dirty="0" smtClean="0"/>
              <a:t>. </a:t>
            </a:r>
            <a:br>
              <a:rPr lang="en-US" sz="2000" b="1" dirty="0" smtClean="0"/>
            </a:br>
            <a:r>
              <a:rPr lang="en-US" sz="2000" b="1" dirty="0" smtClean="0"/>
              <a:t/>
            </a:r>
            <a:br>
              <a:rPr lang="en-US" sz="2000" b="1" dirty="0" smtClean="0"/>
            </a:br>
            <a:r>
              <a:rPr lang="en-US" sz="2000" b="1" dirty="0" smtClean="0">
                <a:solidFill>
                  <a:srgbClr val="7030A0"/>
                </a:solidFill>
              </a:rPr>
              <a:t>Sept, 1968 to Sept 1972</a:t>
            </a:r>
            <a:r>
              <a:rPr lang="en-US" sz="2000" b="1" dirty="0" smtClean="0"/>
              <a:t>: </a:t>
            </a:r>
            <a:br>
              <a:rPr lang="en-US" sz="2000" b="1" dirty="0" smtClean="0"/>
            </a:br>
            <a:r>
              <a:rPr lang="en-US" sz="2000" b="1" dirty="0" err="1" smtClean="0">
                <a:solidFill>
                  <a:srgbClr val="FF0000"/>
                </a:solidFill>
              </a:rPr>
              <a:t>diperbantukan</a:t>
            </a:r>
            <a:r>
              <a:rPr lang="en-US" sz="2000" b="1" dirty="0" smtClean="0">
                <a:solidFill>
                  <a:srgbClr val="FF0000"/>
                </a:solidFill>
              </a:rPr>
              <a:t> </a:t>
            </a:r>
            <a:r>
              <a:rPr lang="en-US" sz="2000" b="1" dirty="0" err="1" smtClean="0">
                <a:solidFill>
                  <a:srgbClr val="FF0000"/>
                </a:solidFill>
              </a:rPr>
              <a:t>kepada</a:t>
            </a:r>
            <a:r>
              <a:rPr lang="en-US" sz="2000" b="1" dirty="0" smtClean="0">
                <a:solidFill>
                  <a:srgbClr val="FF0000"/>
                </a:solidFill>
              </a:rPr>
              <a:t> </a:t>
            </a:r>
            <a:r>
              <a:rPr lang="en-US" sz="2000" b="1" dirty="0" err="1" smtClean="0">
                <a:solidFill>
                  <a:srgbClr val="FF0000"/>
                </a:solidFill>
              </a:rPr>
              <a:t>Lembaga</a:t>
            </a:r>
            <a:r>
              <a:rPr lang="en-US" sz="2000" b="1" dirty="0" smtClean="0">
                <a:solidFill>
                  <a:srgbClr val="FF0000"/>
                </a:solidFill>
              </a:rPr>
              <a:t> </a:t>
            </a:r>
            <a:r>
              <a:rPr lang="en-US" sz="2000" b="1" dirty="0" err="1" smtClean="0">
                <a:solidFill>
                  <a:srgbClr val="FF0000"/>
                </a:solidFill>
              </a:rPr>
              <a:t>Penyelidikan</a:t>
            </a:r>
            <a:r>
              <a:rPr lang="en-US" sz="2000" b="1" dirty="0" smtClean="0">
                <a:solidFill>
                  <a:srgbClr val="FF0000"/>
                </a:solidFill>
              </a:rPr>
              <a:t> </a:t>
            </a:r>
            <a:r>
              <a:rPr lang="en-US" sz="2000" b="1" dirty="0" err="1" smtClean="0">
                <a:solidFill>
                  <a:srgbClr val="FF0000"/>
                </a:solidFill>
              </a:rPr>
              <a:t>Masalah</a:t>
            </a:r>
            <a:r>
              <a:rPr lang="en-US" sz="2000" b="1" dirty="0" smtClean="0">
                <a:solidFill>
                  <a:srgbClr val="FF0000"/>
                </a:solidFill>
              </a:rPr>
              <a:t> Tanah </a:t>
            </a:r>
            <a:r>
              <a:rPr lang="en-US" sz="2000" b="1" dirty="0" err="1" smtClean="0">
                <a:solidFill>
                  <a:srgbClr val="FF0000"/>
                </a:solidFill>
              </a:rPr>
              <a:t>dan</a:t>
            </a:r>
            <a:r>
              <a:rPr lang="en-US" sz="2000" b="1" dirty="0" smtClean="0">
                <a:solidFill>
                  <a:srgbClr val="FF0000"/>
                </a:solidFill>
              </a:rPr>
              <a:t> </a:t>
            </a:r>
            <a:r>
              <a:rPr lang="en-US" sz="2000" b="1" dirty="0" err="1" smtClean="0">
                <a:solidFill>
                  <a:srgbClr val="FF0000"/>
                </a:solidFill>
              </a:rPr>
              <a:t>Jalan</a:t>
            </a:r>
            <a:r>
              <a:rPr lang="en-US" sz="2000" b="1" dirty="0" smtClean="0">
                <a:solidFill>
                  <a:srgbClr val="FF0000"/>
                </a:solidFill>
              </a:rPr>
              <a:t>, Bandung</a:t>
            </a:r>
            <a:r>
              <a:rPr lang="en-US" sz="2000" b="1" dirty="0" smtClean="0"/>
              <a:t/>
            </a:r>
            <a:br>
              <a:rPr lang="en-US" sz="2000" b="1" dirty="0" smtClean="0"/>
            </a:br>
            <a:r>
              <a:rPr lang="en-US" sz="2000" b="1" dirty="0" smtClean="0"/>
              <a:t/>
            </a:r>
            <a:br>
              <a:rPr lang="en-US" sz="2000" b="1" dirty="0" smtClean="0"/>
            </a:br>
            <a:r>
              <a:rPr lang="en-US" sz="2000" b="1" dirty="0" smtClean="0">
                <a:solidFill>
                  <a:srgbClr val="7030A0"/>
                </a:solidFill>
              </a:rPr>
              <a:t>Sept 1972 to Sept 1975: </a:t>
            </a:r>
            <a:r>
              <a:rPr lang="en-US" sz="2000" b="1" dirty="0" smtClean="0"/>
              <a:t/>
            </a:r>
            <a:br>
              <a:rPr lang="en-US" sz="2000" b="1" dirty="0" smtClean="0"/>
            </a:br>
            <a:r>
              <a:rPr lang="en-US" sz="2000" b="1" dirty="0" smtClean="0">
                <a:solidFill>
                  <a:srgbClr val="3333FF"/>
                </a:solidFill>
              </a:rPr>
              <a:t>PhD </a:t>
            </a:r>
            <a:r>
              <a:rPr lang="en-US" sz="2000" b="1" dirty="0" err="1" smtClean="0">
                <a:solidFill>
                  <a:srgbClr val="3333FF"/>
                </a:solidFill>
              </a:rPr>
              <a:t>dibawah</a:t>
            </a:r>
            <a:r>
              <a:rPr lang="en-US" sz="2000" b="1" dirty="0" smtClean="0">
                <a:solidFill>
                  <a:srgbClr val="3333FF"/>
                </a:solidFill>
              </a:rPr>
              <a:t> </a:t>
            </a:r>
            <a:r>
              <a:rPr lang="en-US" sz="2000" b="1" dirty="0" err="1" smtClean="0">
                <a:solidFill>
                  <a:srgbClr val="3333FF"/>
                </a:solidFill>
              </a:rPr>
              <a:t>bimbingan</a:t>
            </a:r>
            <a:r>
              <a:rPr lang="en-US" sz="2000" b="1" dirty="0" smtClean="0">
                <a:solidFill>
                  <a:srgbClr val="3333FF"/>
                </a:solidFill>
              </a:rPr>
              <a:t> Professor Bishop </a:t>
            </a:r>
            <a:r>
              <a:rPr lang="en-US" sz="2000" b="1" dirty="0" err="1" smtClean="0">
                <a:solidFill>
                  <a:srgbClr val="3333FF"/>
                </a:solidFill>
              </a:rPr>
              <a:t>di</a:t>
            </a:r>
            <a:r>
              <a:rPr lang="en-US" sz="2000" b="1" dirty="0" smtClean="0">
                <a:solidFill>
                  <a:srgbClr val="3333FF"/>
                </a:solidFill>
              </a:rPr>
              <a:t> Imperial College, London</a:t>
            </a:r>
            <a:br>
              <a:rPr lang="en-US" sz="2000" b="1" dirty="0" smtClean="0">
                <a:solidFill>
                  <a:srgbClr val="3333FF"/>
                </a:solidFill>
              </a:rPr>
            </a:br>
            <a:r>
              <a:rPr lang="en-US" sz="2000" b="1" dirty="0" smtClean="0"/>
              <a:t/>
            </a:r>
            <a:br>
              <a:rPr lang="en-US" sz="2000" b="1" dirty="0" smtClean="0"/>
            </a:br>
            <a:r>
              <a:rPr lang="en-US" sz="2000" b="1" dirty="0" smtClean="0">
                <a:solidFill>
                  <a:srgbClr val="7030A0"/>
                </a:solidFill>
              </a:rPr>
              <a:t>Sept, 1975, to August, 1985: </a:t>
            </a:r>
            <a:r>
              <a:rPr lang="en-US" sz="2000" b="1" dirty="0" smtClean="0"/>
              <a:t/>
            </a:r>
            <a:br>
              <a:rPr lang="en-US" sz="2000" b="1" dirty="0" smtClean="0"/>
            </a:br>
            <a:r>
              <a:rPr lang="en-US" sz="2000" b="1" dirty="0" smtClean="0">
                <a:solidFill>
                  <a:srgbClr val="008080"/>
                </a:solidFill>
              </a:rPr>
              <a:t>Consulting Company Tonkin and Taylor, Auckland, New Zealand</a:t>
            </a:r>
            <a:br>
              <a:rPr lang="en-US" sz="2000" b="1" dirty="0" smtClean="0">
                <a:solidFill>
                  <a:srgbClr val="008080"/>
                </a:solidFill>
              </a:rPr>
            </a:br>
            <a:r>
              <a:rPr lang="en-US" sz="2000" b="1" dirty="0" smtClean="0"/>
              <a:t/>
            </a:r>
            <a:br>
              <a:rPr lang="en-US" sz="2000" b="1" dirty="0" smtClean="0"/>
            </a:br>
            <a:r>
              <a:rPr lang="en-US" sz="2000" b="1" dirty="0" smtClean="0">
                <a:solidFill>
                  <a:srgbClr val="7030A0"/>
                </a:solidFill>
              </a:rPr>
              <a:t>August, 1985 to December, 2005: </a:t>
            </a:r>
            <a:r>
              <a:rPr lang="en-US" sz="2000" b="1" dirty="0" smtClean="0"/>
              <a:t/>
            </a:r>
            <a:br>
              <a:rPr lang="en-US" sz="2000" b="1" dirty="0" smtClean="0"/>
            </a:br>
            <a:r>
              <a:rPr lang="en-US" sz="2000" b="1" dirty="0" smtClean="0">
                <a:solidFill>
                  <a:srgbClr val="990033"/>
                </a:solidFill>
              </a:rPr>
              <a:t>Lecturer </a:t>
            </a:r>
            <a:r>
              <a:rPr lang="en-US" sz="2000" b="1" dirty="0" err="1" smtClean="0">
                <a:solidFill>
                  <a:srgbClr val="990033"/>
                </a:solidFill>
              </a:rPr>
              <a:t>pada</a:t>
            </a:r>
            <a:r>
              <a:rPr lang="en-US" sz="2000" b="1" dirty="0" smtClean="0">
                <a:solidFill>
                  <a:srgbClr val="990033"/>
                </a:solidFill>
              </a:rPr>
              <a:t> University of Auckland, New Zealand</a:t>
            </a:r>
            <a:r>
              <a:rPr lang="en-US" sz="2000" b="1" dirty="0" smtClean="0"/>
              <a:t/>
            </a:r>
            <a:br>
              <a:rPr lang="en-US" sz="2000" b="1" dirty="0" smtClean="0"/>
            </a:br>
            <a:r>
              <a:rPr lang="en-US" sz="2000" b="1" dirty="0" smtClean="0"/>
              <a:t/>
            </a:r>
            <a:br>
              <a:rPr lang="en-US" sz="2000" b="1" dirty="0" smtClean="0"/>
            </a:br>
            <a:r>
              <a:rPr lang="en-US" sz="2000" b="1" dirty="0" smtClean="0">
                <a:solidFill>
                  <a:srgbClr val="7030A0"/>
                </a:solidFill>
              </a:rPr>
              <a:t>2006 – </a:t>
            </a:r>
            <a:r>
              <a:rPr lang="en-US" sz="2000" b="1" dirty="0" err="1" smtClean="0">
                <a:solidFill>
                  <a:srgbClr val="7030A0"/>
                </a:solidFill>
              </a:rPr>
              <a:t>sampai</a:t>
            </a:r>
            <a:r>
              <a:rPr lang="en-US" sz="2000" b="1" dirty="0" smtClean="0">
                <a:solidFill>
                  <a:srgbClr val="7030A0"/>
                </a:solidFill>
              </a:rPr>
              <a:t> </a:t>
            </a:r>
            <a:r>
              <a:rPr lang="en-US" sz="2000" b="1" dirty="0" err="1" smtClean="0">
                <a:solidFill>
                  <a:srgbClr val="7030A0"/>
                </a:solidFill>
              </a:rPr>
              <a:t>sekarang</a:t>
            </a:r>
            <a:r>
              <a:rPr lang="en-US" sz="2000" b="1" dirty="0" smtClean="0"/>
              <a:t>: </a:t>
            </a:r>
            <a:r>
              <a:rPr lang="en-US" sz="2000" b="1" smtClean="0"/>
              <a:t>Pension and </a:t>
            </a:r>
            <a:r>
              <a:rPr lang="en-US" sz="2000" b="1" dirty="0" smtClean="0"/>
              <a:t>part time lecturing and consulting</a:t>
            </a:r>
            <a:endParaRPr lang="en-GB" sz="20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kanika Tanah front cover.jpg"/>
          <p:cNvPicPr>
            <a:picLocks noChangeAspect="1"/>
          </p:cNvPicPr>
          <p:nvPr/>
        </p:nvPicPr>
        <p:blipFill>
          <a:blip r:embed="rId2" cstate="print">
            <a:lum bright="18000" contrast="40000"/>
          </a:blip>
          <a:stretch>
            <a:fillRect/>
          </a:stretch>
        </p:blipFill>
        <p:spPr>
          <a:xfrm rot="389889">
            <a:off x="4021725" y="266063"/>
            <a:ext cx="4462479" cy="6286520"/>
          </a:xfrm>
          <a:prstGeom prst="rect">
            <a:avLst/>
          </a:prstGeom>
          <a:ln w="19050">
            <a:solidFill>
              <a:srgbClr val="C00000"/>
            </a:solidFill>
          </a:ln>
        </p:spPr>
      </p:pic>
      <p:sp>
        <p:nvSpPr>
          <p:cNvPr id="4" name="Title 3"/>
          <p:cNvSpPr>
            <a:spLocks noGrp="1"/>
          </p:cNvSpPr>
          <p:nvPr>
            <p:ph type="title"/>
          </p:nvPr>
        </p:nvSpPr>
        <p:spPr>
          <a:xfrm>
            <a:off x="214282" y="571480"/>
            <a:ext cx="3571900" cy="3500462"/>
          </a:xfrm>
          <a:solidFill>
            <a:schemeClr val="accent2">
              <a:lumMod val="20000"/>
              <a:lumOff val="80000"/>
            </a:schemeClr>
          </a:solidFill>
          <a:ln w="19050">
            <a:solidFill>
              <a:srgbClr val="C00000"/>
            </a:solidFill>
          </a:ln>
        </p:spPr>
        <p:txBody>
          <a:bodyPr>
            <a:normAutofit/>
          </a:bodyPr>
          <a:lstStyle/>
          <a:p>
            <a:r>
              <a:rPr lang="en-NZ" sz="2400" b="1" dirty="0" err="1" smtClean="0">
                <a:solidFill>
                  <a:srgbClr val="C00000"/>
                </a:solidFill>
              </a:rPr>
              <a:t>Edisi</a:t>
            </a:r>
            <a:r>
              <a:rPr lang="en-NZ" sz="2400" b="1" dirty="0" smtClean="0">
                <a:solidFill>
                  <a:srgbClr val="C00000"/>
                </a:solidFill>
              </a:rPr>
              <a:t> </a:t>
            </a:r>
            <a:r>
              <a:rPr lang="en-NZ" sz="2400" b="1" dirty="0" err="1" smtClean="0">
                <a:solidFill>
                  <a:srgbClr val="C00000"/>
                </a:solidFill>
              </a:rPr>
              <a:t>kedua</a:t>
            </a:r>
            <a:r>
              <a:rPr lang="en-NZ" sz="2400" b="1" dirty="0" smtClean="0">
                <a:solidFill>
                  <a:srgbClr val="C00000"/>
                </a:solidFill>
              </a:rPr>
              <a:t>, </a:t>
            </a:r>
            <a:br>
              <a:rPr lang="en-NZ" sz="2400" b="1" dirty="0" smtClean="0">
                <a:solidFill>
                  <a:srgbClr val="C00000"/>
                </a:solidFill>
              </a:rPr>
            </a:br>
            <a:r>
              <a:rPr lang="en-NZ" sz="2400" b="1" dirty="0" err="1" smtClean="0">
                <a:solidFill>
                  <a:srgbClr val="C00000"/>
                </a:solidFill>
              </a:rPr>
              <a:t>cetakan</a:t>
            </a:r>
            <a:r>
              <a:rPr lang="en-NZ" sz="2400" b="1" dirty="0" smtClean="0">
                <a:solidFill>
                  <a:srgbClr val="C00000"/>
                </a:solidFill>
              </a:rPr>
              <a:t> </a:t>
            </a:r>
            <a:r>
              <a:rPr lang="en-NZ" sz="2400" b="1" dirty="0" err="1" smtClean="0">
                <a:solidFill>
                  <a:srgbClr val="C00000"/>
                </a:solidFill>
              </a:rPr>
              <a:t>ke</a:t>
            </a:r>
            <a:r>
              <a:rPr lang="en-NZ" sz="2400" b="1" dirty="0" smtClean="0">
                <a:solidFill>
                  <a:srgbClr val="C00000"/>
                </a:solidFill>
              </a:rPr>
              <a:t> VI</a:t>
            </a:r>
            <a:br>
              <a:rPr lang="en-NZ" sz="2400" b="1" dirty="0" smtClean="0">
                <a:solidFill>
                  <a:srgbClr val="C00000"/>
                </a:solidFill>
              </a:rPr>
            </a:br>
            <a:r>
              <a:rPr lang="en-NZ" sz="2400" b="1" dirty="0" smtClean="0">
                <a:solidFill>
                  <a:srgbClr val="C00000"/>
                </a:solidFill>
              </a:rPr>
              <a:t>1977</a:t>
            </a:r>
            <a:br>
              <a:rPr lang="en-NZ" sz="2400" b="1" dirty="0" smtClean="0">
                <a:solidFill>
                  <a:srgbClr val="C00000"/>
                </a:solidFill>
              </a:rPr>
            </a:br>
            <a:r>
              <a:rPr lang="en-NZ" sz="2400" b="1" dirty="0" smtClean="0">
                <a:solidFill>
                  <a:srgbClr val="C00000"/>
                </a:solidFill>
              </a:rPr>
              <a:t> - </a:t>
            </a:r>
            <a:r>
              <a:rPr lang="en-NZ" sz="2400" b="1" dirty="0" err="1" smtClean="0">
                <a:solidFill>
                  <a:srgbClr val="C00000"/>
                </a:solidFill>
              </a:rPr>
              <a:t>gambar</a:t>
            </a:r>
            <a:r>
              <a:rPr lang="en-NZ" sz="2400" b="1" dirty="0" smtClean="0">
                <a:solidFill>
                  <a:srgbClr val="C00000"/>
                </a:solidFill>
              </a:rPr>
              <a:t> </a:t>
            </a:r>
            <a:r>
              <a:rPr lang="en-NZ" sz="2400" b="1" dirty="0" err="1" smtClean="0">
                <a:solidFill>
                  <a:srgbClr val="C00000"/>
                </a:solidFill>
              </a:rPr>
              <a:t>dan</a:t>
            </a:r>
            <a:r>
              <a:rPr lang="en-NZ" sz="2400" b="1" dirty="0" smtClean="0">
                <a:solidFill>
                  <a:srgbClr val="C00000"/>
                </a:solidFill>
              </a:rPr>
              <a:t> format </a:t>
            </a:r>
            <a:r>
              <a:rPr lang="en-NZ" sz="2400" b="1" dirty="0" err="1" smtClean="0">
                <a:solidFill>
                  <a:srgbClr val="C00000"/>
                </a:solidFill>
              </a:rPr>
              <a:t>diperbarui</a:t>
            </a:r>
            <a:r>
              <a:rPr lang="en-NZ" sz="2400" b="1" dirty="0" smtClean="0">
                <a:solidFill>
                  <a:srgbClr val="C00000"/>
                </a:solidFill>
              </a:rPr>
              <a:t> </a:t>
            </a:r>
            <a:r>
              <a:rPr lang="en-NZ" sz="2400" b="1" dirty="0" err="1" smtClean="0">
                <a:solidFill>
                  <a:srgbClr val="C00000"/>
                </a:solidFill>
              </a:rPr>
              <a:t>oleh</a:t>
            </a:r>
            <a:r>
              <a:rPr lang="en-NZ" sz="2400" b="1" dirty="0" smtClean="0">
                <a:solidFill>
                  <a:srgbClr val="C00000"/>
                </a:solidFill>
              </a:rPr>
              <a:t> </a:t>
            </a:r>
            <a:r>
              <a:rPr lang="en-NZ" sz="2400" b="1" dirty="0" err="1" smtClean="0">
                <a:solidFill>
                  <a:srgbClr val="C00000"/>
                </a:solidFill>
              </a:rPr>
              <a:t>petugas</a:t>
            </a:r>
            <a:r>
              <a:rPr lang="en-NZ" sz="2400" b="1" dirty="0" smtClean="0">
                <a:solidFill>
                  <a:srgbClr val="C00000"/>
                </a:solidFill>
              </a:rPr>
              <a:t> </a:t>
            </a:r>
            <a:r>
              <a:rPr lang="en-NZ" sz="2400" b="1" dirty="0" err="1" smtClean="0">
                <a:solidFill>
                  <a:srgbClr val="C00000"/>
                </a:solidFill>
              </a:rPr>
              <a:t>Badan</a:t>
            </a:r>
            <a:r>
              <a:rPr lang="en-NZ" sz="2400" b="1" dirty="0" smtClean="0">
                <a:solidFill>
                  <a:srgbClr val="C00000"/>
                </a:solidFill>
              </a:rPr>
              <a:t> </a:t>
            </a:r>
            <a:r>
              <a:rPr lang="en-NZ" sz="2400" b="1" dirty="0" err="1" smtClean="0">
                <a:solidFill>
                  <a:srgbClr val="C00000"/>
                </a:solidFill>
              </a:rPr>
              <a:t>Penerbit</a:t>
            </a:r>
            <a:r>
              <a:rPr lang="en-NZ" sz="2400" b="1" dirty="0" smtClean="0">
                <a:solidFill>
                  <a:srgbClr val="C00000"/>
                </a:solidFill>
              </a:rPr>
              <a:t> DPUT yang </a:t>
            </a:r>
            <a:r>
              <a:rPr lang="en-NZ" sz="2400" b="1" dirty="0" err="1" smtClean="0">
                <a:solidFill>
                  <a:srgbClr val="C00000"/>
                </a:solidFill>
              </a:rPr>
              <a:t>namanya</a:t>
            </a:r>
            <a:r>
              <a:rPr lang="en-NZ" sz="2400" b="1" dirty="0" smtClean="0">
                <a:solidFill>
                  <a:srgbClr val="C00000"/>
                </a:solidFill>
              </a:rPr>
              <a:t> </a:t>
            </a:r>
            <a:r>
              <a:rPr lang="en-NZ" sz="2400" b="1" dirty="0" err="1" smtClean="0">
                <a:solidFill>
                  <a:srgbClr val="C00000"/>
                </a:solidFill>
              </a:rPr>
              <a:t>Sdr</a:t>
            </a:r>
            <a:r>
              <a:rPr lang="en-NZ" sz="2400" b="1" dirty="0" smtClean="0">
                <a:solidFill>
                  <a:srgbClr val="C00000"/>
                </a:solidFill>
              </a:rPr>
              <a:t> </a:t>
            </a:r>
            <a:r>
              <a:rPr lang="en-NZ" sz="2400" b="1" dirty="0" err="1" smtClean="0">
                <a:solidFill>
                  <a:srgbClr val="C00000"/>
                </a:solidFill>
              </a:rPr>
              <a:t>Soeroyo</a:t>
            </a:r>
            <a:endParaRPr lang="en-NZ" sz="2400" b="1" dirty="0">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mojang foundation excavation (1).jpg"/>
          <p:cNvPicPr>
            <a:picLocks noChangeAspect="1"/>
          </p:cNvPicPr>
          <p:nvPr/>
        </p:nvPicPr>
        <p:blipFill>
          <a:blip r:embed="rId2" cstate="print">
            <a:lum bright="10000"/>
          </a:blip>
          <a:srcRect t="3087" r="8594"/>
          <a:stretch>
            <a:fillRect/>
          </a:stretch>
        </p:blipFill>
        <p:spPr>
          <a:xfrm>
            <a:off x="1" y="0"/>
            <a:ext cx="9154328" cy="6841226"/>
          </a:xfrm>
          <a:prstGeom prst="rect">
            <a:avLst/>
          </a:prstGeom>
        </p:spPr>
      </p:pic>
      <p:sp>
        <p:nvSpPr>
          <p:cNvPr id="2" name="Title 1"/>
          <p:cNvSpPr>
            <a:spLocks noGrp="1"/>
          </p:cNvSpPr>
          <p:nvPr>
            <p:ph type="title"/>
          </p:nvPr>
        </p:nvSpPr>
        <p:spPr>
          <a:xfrm>
            <a:off x="214282" y="5715016"/>
            <a:ext cx="8715436" cy="1000132"/>
          </a:xfrm>
          <a:solidFill>
            <a:srgbClr val="FFCC99">
              <a:alpha val="83922"/>
            </a:srgbClr>
          </a:solidFill>
          <a:ln w="19050">
            <a:solidFill>
              <a:srgbClr val="C00000"/>
            </a:solidFill>
          </a:ln>
        </p:spPr>
        <p:txBody>
          <a:bodyPr>
            <a:normAutofit/>
          </a:bodyPr>
          <a:lstStyle/>
          <a:p>
            <a:r>
              <a:rPr lang="en-NZ" sz="1800" b="1" dirty="0" err="1" smtClean="0">
                <a:solidFill>
                  <a:srgbClr val="660033"/>
                </a:solidFill>
              </a:rPr>
              <a:t>Tugas</a:t>
            </a:r>
            <a:r>
              <a:rPr lang="en-NZ" sz="1800" b="1" dirty="0" smtClean="0">
                <a:solidFill>
                  <a:srgbClr val="660033"/>
                </a:solidFill>
              </a:rPr>
              <a:t> </a:t>
            </a:r>
            <a:r>
              <a:rPr lang="en-NZ" sz="1800" b="1" dirty="0" err="1" smtClean="0">
                <a:solidFill>
                  <a:srgbClr val="660033"/>
                </a:solidFill>
              </a:rPr>
              <a:t>saya</a:t>
            </a:r>
            <a:r>
              <a:rPr lang="en-NZ" sz="1800" b="1" dirty="0" smtClean="0">
                <a:solidFill>
                  <a:srgbClr val="660033"/>
                </a:solidFill>
              </a:rPr>
              <a:t> </a:t>
            </a:r>
            <a:r>
              <a:rPr lang="en-NZ" sz="1800" b="1" dirty="0" err="1" smtClean="0">
                <a:solidFill>
                  <a:srgbClr val="660033"/>
                </a:solidFill>
              </a:rPr>
              <a:t>di</a:t>
            </a:r>
            <a:r>
              <a:rPr lang="en-NZ" sz="1800" b="1" dirty="0" smtClean="0">
                <a:solidFill>
                  <a:srgbClr val="660033"/>
                </a:solidFill>
              </a:rPr>
              <a:t> Indonesia </a:t>
            </a:r>
            <a:r>
              <a:rPr lang="en-NZ" sz="1800" b="1" dirty="0" err="1" smtClean="0">
                <a:solidFill>
                  <a:srgbClr val="660033"/>
                </a:solidFill>
              </a:rPr>
              <a:t>setelah</a:t>
            </a:r>
            <a:r>
              <a:rPr lang="en-NZ" sz="1800" b="1" dirty="0" smtClean="0">
                <a:solidFill>
                  <a:srgbClr val="660033"/>
                </a:solidFill>
              </a:rPr>
              <a:t> </a:t>
            </a:r>
            <a:r>
              <a:rPr lang="en-NZ" sz="1800" b="1" dirty="0" err="1" smtClean="0">
                <a:solidFill>
                  <a:srgbClr val="660033"/>
                </a:solidFill>
              </a:rPr>
              <a:t>kembali</a:t>
            </a:r>
            <a:r>
              <a:rPr lang="en-NZ" sz="1800" b="1" dirty="0" smtClean="0">
                <a:solidFill>
                  <a:srgbClr val="660033"/>
                </a:solidFill>
              </a:rPr>
              <a:t> </a:t>
            </a:r>
            <a:r>
              <a:rPr lang="en-NZ" sz="1800" b="1" dirty="0" err="1" smtClean="0">
                <a:solidFill>
                  <a:srgbClr val="660033"/>
                </a:solidFill>
              </a:rPr>
              <a:t>ke</a:t>
            </a:r>
            <a:r>
              <a:rPr lang="en-NZ" sz="1800" b="1" dirty="0" smtClean="0">
                <a:solidFill>
                  <a:srgbClr val="660033"/>
                </a:solidFill>
              </a:rPr>
              <a:t> New Zealand:</a:t>
            </a:r>
            <a:br>
              <a:rPr lang="en-NZ" sz="1800" b="1" dirty="0" smtClean="0">
                <a:solidFill>
                  <a:srgbClr val="660033"/>
                </a:solidFill>
              </a:rPr>
            </a:br>
            <a:r>
              <a:rPr lang="en-NZ" sz="1800" b="1" dirty="0" err="1" smtClean="0">
                <a:solidFill>
                  <a:srgbClr val="660033"/>
                </a:solidFill>
              </a:rPr>
              <a:t>Penggalian</a:t>
            </a:r>
            <a:r>
              <a:rPr lang="en-NZ" sz="1800" b="1" dirty="0" smtClean="0">
                <a:solidFill>
                  <a:srgbClr val="660033"/>
                </a:solidFill>
              </a:rPr>
              <a:t> </a:t>
            </a:r>
            <a:r>
              <a:rPr lang="en-NZ" sz="1800" b="1" dirty="0" err="1" smtClean="0">
                <a:solidFill>
                  <a:srgbClr val="660033"/>
                </a:solidFill>
              </a:rPr>
              <a:t>untuk</a:t>
            </a:r>
            <a:r>
              <a:rPr lang="en-NZ" sz="1800" b="1" dirty="0" smtClean="0">
                <a:solidFill>
                  <a:srgbClr val="660033"/>
                </a:solidFill>
              </a:rPr>
              <a:t> </a:t>
            </a:r>
            <a:r>
              <a:rPr lang="en-NZ" sz="1800" b="1" dirty="0" err="1" smtClean="0">
                <a:solidFill>
                  <a:srgbClr val="660033"/>
                </a:solidFill>
              </a:rPr>
              <a:t>fondasi</a:t>
            </a:r>
            <a:r>
              <a:rPr lang="en-NZ" sz="1800" b="1" dirty="0" smtClean="0">
                <a:solidFill>
                  <a:srgbClr val="660033"/>
                </a:solidFill>
              </a:rPr>
              <a:t> Geothermal Power Station, </a:t>
            </a:r>
            <a:r>
              <a:rPr lang="en-NZ" sz="1800" b="1" dirty="0" err="1" smtClean="0">
                <a:solidFill>
                  <a:srgbClr val="660033"/>
                </a:solidFill>
              </a:rPr>
              <a:t>Kamojang</a:t>
            </a:r>
            <a:r>
              <a:rPr lang="en-NZ" sz="1800" b="1" dirty="0" smtClean="0">
                <a:solidFill>
                  <a:srgbClr val="660033"/>
                </a:solidFill>
              </a:rPr>
              <a:t> (</a:t>
            </a:r>
            <a:r>
              <a:rPr lang="en-NZ" sz="1800" b="1" dirty="0" err="1" smtClean="0">
                <a:solidFill>
                  <a:srgbClr val="660033"/>
                </a:solidFill>
              </a:rPr>
              <a:t>ke</a:t>
            </a:r>
            <a:r>
              <a:rPr lang="en-NZ" sz="1800" b="1" dirty="0" smtClean="0">
                <a:solidFill>
                  <a:srgbClr val="660033"/>
                </a:solidFill>
              </a:rPr>
              <a:t> </a:t>
            </a:r>
            <a:r>
              <a:rPr lang="en-NZ" sz="1800" b="1" dirty="0" err="1" smtClean="0">
                <a:solidFill>
                  <a:srgbClr val="660033"/>
                </a:solidFill>
              </a:rPr>
              <a:t>selatan</a:t>
            </a:r>
            <a:r>
              <a:rPr lang="en-NZ" sz="1800" b="1" dirty="0" smtClean="0">
                <a:solidFill>
                  <a:srgbClr val="660033"/>
                </a:solidFill>
              </a:rPr>
              <a:t> </a:t>
            </a:r>
            <a:r>
              <a:rPr lang="en-NZ" sz="1800" b="1" dirty="0" err="1" smtClean="0">
                <a:solidFill>
                  <a:srgbClr val="660033"/>
                </a:solidFill>
              </a:rPr>
              <a:t>dari</a:t>
            </a:r>
            <a:r>
              <a:rPr lang="en-NZ" sz="1800" b="1" dirty="0" smtClean="0">
                <a:solidFill>
                  <a:srgbClr val="660033"/>
                </a:solidFill>
              </a:rPr>
              <a:t> Bandung, </a:t>
            </a:r>
            <a:r>
              <a:rPr lang="en-NZ" sz="1800" b="1" dirty="0" err="1" smtClean="0">
                <a:solidFill>
                  <a:srgbClr val="660033"/>
                </a:solidFill>
              </a:rPr>
              <a:t>Jawa</a:t>
            </a:r>
            <a:r>
              <a:rPr lang="en-NZ" sz="1800" b="1" dirty="0" smtClean="0">
                <a:solidFill>
                  <a:srgbClr val="660033"/>
                </a:solidFill>
              </a:rPr>
              <a:t> Barat), 1982 </a:t>
            </a:r>
            <a:endParaRPr lang="en-NZ" sz="1800" b="1" dirty="0">
              <a:solidFill>
                <a:srgbClr val="66003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2000240"/>
            <a:ext cx="6500858" cy="1428760"/>
          </a:xfrm>
          <a:solidFill>
            <a:schemeClr val="accent1">
              <a:lumMod val="20000"/>
              <a:lumOff val="80000"/>
            </a:schemeClr>
          </a:solidFill>
          <a:ln w="19050">
            <a:solidFill>
              <a:srgbClr val="C00000"/>
            </a:solidFill>
          </a:ln>
        </p:spPr>
        <p:txBody>
          <a:bodyPr>
            <a:normAutofit fontScale="90000"/>
          </a:bodyPr>
          <a:lstStyle/>
          <a:p>
            <a:r>
              <a:rPr lang="en-NZ" sz="2800" b="1" dirty="0" err="1" smtClean="0">
                <a:solidFill>
                  <a:srgbClr val="990033"/>
                </a:solidFill>
              </a:rPr>
              <a:t>Keadaan</a:t>
            </a:r>
            <a:r>
              <a:rPr lang="en-NZ" sz="2800" b="1" dirty="0" smtClean="0">
                <a:solidFill>
                  <a:srgbClr val="990033"/>
                </a:solidFill>
              </a:rPr>
              <a:t> </a:t>
            </a:r>
            <a:r>
              <a:rPr lang="en-NZ" sz="2800" b="1" dirty="0" err="1" smtClean="0">
                <a:solidFill>
                  <a:srgbClr val="990033"/>
                </a:solidFill>
              </a:rPr>
              <a:t>Geologi</a:t>
            </a:r>
            <a:r>
              <a:rPr lang="en-NZ" sz="2800" b="1" dirty="0" smtClean="0">
                <a:solidFill>
                  <a:srgbClr val="990033"/>
                </a:solidFill>
              </a:rPr>
              <a:t> </a:t>
            </a:r>
            <a:r>
              <a:rPr lang="en-NZ" sz="2800" b="1" dirty="0" err="1" smtClean="0">
                <a:solidFill>
                  <a:srgbClr val="990033"/>
                </a:solidFill>
              </a:rPr>
              <a:t>dan</a:t>
            </a:r>
            <a:r>
              <a:rPr lang="en-NZ" sz="2800" b="1" dirty="0" smtClean="0">
                <a:solidFill>
                  <a:srgbClr val="990033"/>
                </a:solidFill>
              </a:rPr>
              <a:t> Tanah </a:t>
            </a:r>
            <a:r>
              <a:rPr lang="en-NZ" sz="2800" b="1" dirty="0" err="1" smtClean="0">
                <a:solidFill>
                  <a:srgbClr val="990033"/>
                </a:solidFill>
              </a:rPr>
              <a:t>di</a:t>
            </a:r>
            <a:r>
              <a:rPr lang="en-NZ" sz="2800" b="1" dirty="0" smtClean="0">
                <a:solidFill>
                  <a:srgbClr val="990033"/>
                </a:solidFill>
              </a:rPr>
              <a:t> Indonesia</a:t>
            </a:r>
            <a:br>
              <a:rPr lang="en-NZ" sz="2800" b="1" dirty="0" smtClean="0">
                <a:solidFill>
                  <a:srgbClr val="990033"/>
                </a:solidFill>
              </a:rPr>
            </a:br>
            <a:r>
              <a:rPr lang="en-NZ" sz="2800" b="1" dirty="0" smtClean="0">
                <a:solidFill>
                  <a:srgbClr val="990033"/>
                </a:solidFill>
              </a:rPr>
              <a:t>- </a:t>
            </a:r>
            <a:r>
              <a:rPr lang="en-NZ" sz="2800" b="1" dirty="0" err="1" smtClean="0">
                <a:solidFill>
                  <a:srgbClr val="990033"/>
                </a:solidFill>
              </a:rPr>
              <a:t>ternyata</a:t>
            </a:r>
            <a:r>
              <a:rPr lang="en-NZ" sz="2800" b="1" dirty="0" smtClean="0">
                <a:solidFill>
                  <a:srgbClr val="990033"/>
                </a:solidFill>
              </a:rPr>
              <a:t> </a:t>
            </a:r>
            <a:r>
              <a:rPr lang="en-NZ" sz="2800" b="1" dirty="0" err="1" smtClean="0">
                <a:solidFill>
                  <a:srgbClr val="990033"/>
                </a:solidFill>
              </a:rPr>
              <a:t>agak</a:t>
            </a:r>
            <a:r>
              <a:rPr lang="en-NZ" sz="2800" b="1" dirty="0" smtClean="0">
                <a:solidFill>
                  <a:srgbClr val="990033"/>
                </a:solidFill>
              </a:rPr>
              <a:t> </a:t>
            </a:r>
            <a:r>
              <a:rPr lang="en-NZ" sz="2800" b="1" dirty="0" err="1" smtClean="0">
                <a:solidFill>
                  <a:srgbClr val="990033"/>
                </a:solidFill>
              </a:rPr>
              <a:t>luar</a:t>
            </a:r>
            <a:r>
              <a:rPr lang="en-NZ" sz="2800" b="1" dirty="0" smtClean="0">
                <a:solidFill>
                  <a:srgbClr val="990033"/>
                </a:solidFill>
              </a:rPr>
              <a:t> </a:t>
            </a:r>
            <a:r>
              <a:rPr lang="en-NZ" sz="2800" b="1" dirty="0" err="1" smtClean="0">
                <a:solidFill>
                  <a:srgbClr val="990033"/>
                </a:solidFill>
              </a:rPr>
              <a:t>biasa</a:t>
            </a:r>
            <a:r>
              <a:rPr lang="en-NZ" sz="2800" b="1" dirty="0" smtClean="0">
                <a:solidFill>
                  <a:srgbClr val="990033"/>
                </a:solidFill>
              </a:rPr>
              <a:t>, </a:t>
            </a:r>
            <a:r>
              <a:rPr lang="en-NZ" sz="2800" b="1" dirty="0" err="1" smtClean="0">
                <a:solidFill>
                  <a:srgbClr val="990033"/>
                </a:solidFill>
              </a:rPr>
              <a:t>khususnya</a:t>
            </a:r>
            <a:r>
              <a:rPr lang="en-NZ" sz="2800" b="1" dirty="0" smtClean="0">
                <a:solidFill>
                  <a:srgbClr val="990033"/>
                </a:solidFill>
              </a:rPr>
              <a:t>  </a:t>
            </a:r>
            <a:r>
              <a:rPr lang="en-NZ" sz="2800" b="1" dirty="0" err="1" smtClean="0">
                <a:solidFill>
                  <a:srgbClr val="990033"/>
                </a:solidFill>
              </a:rPr>
              <a:t>di</a:t>
            </a:r>
            <a:r>
              <a:rPr lang="en-NZ" sz="2800" b="1" dirty="0" smtClean="0">
                <a:solidFill>
                  <a:srgbClr val="990033"/>
                </a:solidFill>
              </a:rPr>
              <a:t> </a:t>
            </a:r>
            <a:r>
              <a:rPr lang="en-NZ" sz="2800" b="1" dirty="0" err="1" smtClean="0">
                <a:solidFill>
                  <a:srgbClr val="990033"/>
                </a:solidFill>
              </a:rPr>
              <a:t>daerah</a:t>
            </a:r>
            <a:r>
              <a:rPr lang="en-NZ" sz="2800" b="1" dirty="0" smtClean="0">
                <a:solidFill>
                  <a:srgbClr val="990033"/>
                </a:solidFill>
              </a:rPr>
              <a:t> </a:t>
            </a:r>
            <a:r>
              <a:rPr lang="en-NZ" sz="2800" b="1" dirty="0" err="1" smtClean="0">
                <a:solidFill>
                  <a:srgbClr val="990033"/>
                </a:solidFill>
              </a:rPr>
              <a:t>volkanis</a:t>
            </a:r>
            <a:endParaRPr lang="en-NZ" sz="2800" b="1" dirty="0">
              <a:solidFill>
                <a:srgbClr val="99003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titude influence on soil colour in Java PP.wmf"/>
          <p:cNvPicPr>
            <a:picLocks noChangeAspect="1"/>
          </p:cNvPicPr>
          <p:nvPr/>
        </p:nvPicPr>
        <p:blipFill>
          <a:blip r:embed="rId2" cstate="print"/>
          <a:srcRect l="-1689" r="-1689" b="-3627"/>
          <a:stretch>
            <a:fillRect/>
          </a:stretch>
        </p:blipFill>
        <p:spPr>
          <a:xfrm>
            <a:off x="179512" y="221929"/>
            <a:ext cx="8820472" cy="5223295"/>
          </a:xfrm>
          <a:prstGeom prst="rect">
            <a:avLst/>
          </a:prstGeom>
          <a:solidFill>
            <a:schemeClr val="accent3">
              <a:lumMod val="20000"/>
              <a:lumOff val="80000"/>
            </a:schemeClr>
          </a:solidFill>
          <a:ln w="28575">
            <a:solidFill>
              <a:srgbClr val="C00000"/>
            </a:solidFill>
          </a:ln>
        </p:spPr>
      </p:pic>
      <p:sp>
        <p:nvSpPr>
          <p:cNvPr id="2" name="Title 1"/>
          <p:cNvSpPr>
            <a:spLocks noGrp="1"/>
          </p:cNvSpPr>
          <p:nvPr>
            <p:ph type="title"/>
          </p:nvPr>
        </p:nvSpPr>
        <p:spPr>
          <a:xfrm>
            <a:off x="251520" y="5949280"/>
            <a:ext cx="8568952" cy="576064"/>
          </a:xfrm>
          <a:solidFill>
            <a:schemeClr val="accent4">
              <a:lumMod val="20000"/>
              <a:lumOff val="80000"/>
            </a:schemeClr>
          </a:solidFill>
          <a:ln w="19050">
            <a:solidFill>
              <a:srgbClr val="C00000"/>
            </a:solidFill>
          </a:ln>
        </p:spPr>
        <p:txBody>
          <a:bodyPr>
            <a:noAutofit/>
          </a:bodyPr>
          <a:lstStyle/>
          <a:p>
            <a:r>
              <a:rPr lang="en-NZ" sz="2400" b="1" dirty="0" err="1" smtClean="0">
                <a:solidFill>
                  <a:srgbClr val="9A0000"/>
                </a:solidFill>
              </a:rPr>
              <a:t>Pengaruh</a:t>
            </a:r>
            <a:r>
              <a:rPr lang="en-NZ" sz="2400" b="1" dirty="0" smtClean="0">
                <a:solidFill>
                  <a:srgbClr val="9A0000"/>
                </a:solidFill>
              </a:rPr>
              <a:t> </a:t>
            </a:r>
            <a:r>
              <a:rPr lang="en-NZ" sz="2400" b="1" dirty="0" err="1" smtClean="0">
                <a:solidFill>
                  <a:srgbClr val="9A0000"/>
                </a:solidFill>
              </a:rPr>
              <a:t>ketinggian</a:t>
            </a:r>
            <a:r>
              <a:rPr lang="en-NZ" sz="2400" b="1" dirty="0" smtClean="0">
                <a:solidFill>
                  <a:srgbClr val="9A0000"/>
                </a:solidFill>
              </a:rPr>
              <a:t> </a:t>
            </a:r>
            <a:r>
              <a:rPr lang="en-NZ" sz="2400" b="1" dirty="0" err="1" smtClean="0">
                <a:solidFill>
                  <a:srgbClr val="9A0000"/>
                </a:solidFill>
              </a:rPr>
              <a:t>diatas</a:t>
            </a:r>
            <a:r>
              <a:rPr lang="en-NZ" sz="2400" b="1" dirty="0" smtClean="0">
                <a:solidFill>
                  <a:srgbClr val="9A0000"/>
                </a:solidFill>
              </a:rPr>
              <a:t> </a:t>
            </a:r>
            <a:r>
              <a:rPr lang="en-NZ" sz="2400" b="1" dirty="0" err="1" smtClean="0">
                <a:solidFill>
                  <a:srgbClr val="9A0000"/>
                </a:solidFill>
              </a:rPr>
              <a:t>muka</a:t>
            </a:r>
            <a:r>
              <a:rPr lang="en-NZ" sz="2400" b="1" dirty="0" smtClean="0">
                <a:solidFill>
                  <a:srgbClr val="9A0000"/>
                </a:solidFill>
              </a:rPr>
              <a:t> </a:t>
            </a:r>
            <a:r>
              <a:rPr lang="en-NZ" sz="2400" b="1" dirty="0" err="1" smtClean="0">
                <a:solidFill>
                  <a:srgbClr val="9A0000"/>
                </a:solidFill>
              </a:rPr>
              <a:t>laut</a:t>
            </a:r>
            <a:r>
              <a:rPr lang="en-NZ" sz="2400" b="1" dirty="0" smtClean="0">
                <a:solidFill>
                  <a:srgbClr val="9A0000"/>
                </a:solidFill>
              </a:rPr>
              <a:t> </a:t>
            </a:r>
            <a:r>
              <a:rPr lang="en-NZ" sz="2400" b="1" dirty="0" err="1" smtClean="0">
                <a:solidFill>
                  <a:srgbClr val="9A0000"/>
                </a:solidFill>
              </a:rPr>
              <a:t>pada</a:t>
            </a:r>
            <a:r>
              <a:rPr lang="en-NZ" sz="2400" b="1" dirty="0" smtClean="0">
                <a:solidFill>
                  <a:srgbClr val="9A0000"/>
                </a:solidFill>
              </a:rPr>
              <a:t> </a:t>
            </a:r>
            <a:r>
              <a:rPr lang="en-NZ" sz="2400" b="1" dirty="0" err="1" smtClean="0">
                <a:solidFill>
                  <a:srgbClr val="9A0000"/>
                </a:solidFill>
              </a:rPr>
              <a:t>jenis</a:t>
            </a:r>
            <a:r>
              <a:rPr lang="en-NZ" sz="2400" b="1" dirty="0" smtClean="0">
                <a:solidFill>
                  <a:srgbClr val="9A0000"/>
                </a:solidFill>
              </a:rPr>
              <a:t> </a:t>
            </a:r>
            <a:r>
              <a:rPr lang="en-NZ" sz="2400" b="1" dirty="0" err="1" smtClean="0">
                <a:solidFill>
                  <a:srgbClr val="9A0000"/>
                </a:solidFill>
              </a:rPr>
              <a:t>tanah</a:t>
            </a:r>
            <a:r>
              <a:rPr lang="en-NZ" sz="2400" b="1" dirty="0" smtClean="0">
                <a:solidFill>
                  <a:srgbClr val="9A0000"/>
                </a:solidFill>
              </a:rPr>
              <a:t>  </a:t>
            </a:r>
            <a:endParaRPr lang="en-NZ" sz="2400" b="1" dirty="0">
              <a:solidFill>
                <a:srgbClr val="9A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492896"/>
            <a:ext cx="2500330" cy="1440160"/>
          </a:xfrm>
          <a:solidFill>
            <a:schemeClr val="accent4">
              <a:lumMod val="20000"/>
              <a:lumOff val="80000"/>
            </a:schemeClr>
          </a:solidFill>
        </p:spPr>
        <p:txBody>
          <a:bodyPr>
            <a:normAutofit fontScale="90000"/>
          </a:bodyPr>
          <a:lstStyle/>
          <a:p>
            <a:r>
              <a:rPr lang="en-NZ" sz="2000" b="1" dirty="0" smtClean="0">
                <a:solidFill>
                  <a:srgbClr val="9A0000"/>
                </a:solidFill>
              </a:rPr>
              <a:t>Typical red clay </a:t>
            </a:r>
            <a:br>
              <a:rPr lang="en-NZ" sz="2000" b="1" dirty="0" smtClean="0">
                <a:solidFill>
                  <a:srgbClr val="9A0000"/>
                </a:solidFill>
              </a:rPr>
            </a:br>
            <a:r>
              <a:rPr lang="en-NZ" sz="2000" b="1" dirty="0" smtClean="0">
                <a:solidFill>
                  <a:srgbClr val="9A0000"/>
                </a:solidFill>
              </a:rPr>
              <a:t>- at altitude below 1000m </a:t>
            </a:r>
            <a:br>
              <a:rPr lang="en-NZ" sz="2000" b="1" dirty="0" smtClean="0">
                <a:solidFill>
                  <a:srgbClr val="9A0000"/>
                </a:solidFill>
              </a:rPr>
            </a:br>
            <a:r>
              <a:rPr lang="en-NZ" sz="2000" b="1" dirty="0" smtClean="0">
                <a:solidFill>
                  <a:srgbClr val="9A0000"/>
                </a:solidFill>
              </a:rPr>
              <a:t>- </a:t>
            </a:r>
            <a:r>
              <a:rPr lang="en-NZ" sz="2000" b="1" dirty="0" err="1" smtClean="0">
                <a:solidFill>
                  <a:srgbClr val="9A0000"/>
                </a:solidFill>
              </a:rPr>
              <a:t>mengandung</a:t>
            </a:r>
            <a:r>
              <a:rPr lang="en-NZ" sz="2000" b="1" dirty="0" smtClean="0">
                <a:solidFill>
                  <a:srgbClr val="9A0000"/>
                </a:solidFill>
              </a:rPr>
              <a:t> clay mineral </a:t>
            </a:r>
            <a:r>
              <a:rPr lang="en-NZ" sz="2000" b="1" dirty="0" err="1" smtClean="0">
                <a:solidFill>
                  <a:srgbClr val="9A0000"/>
                </a:solidFill>
              </a:rPr>
              <a:t>halloysite</a:t>
            </a:r>
            <a:endParaRPr lang="en-NZ" sz="2000" b="1" dirty="0">
              <a:solidFill>
                <a:srgbClr val="9A0000"/>
              </a:solidFill>
            </a:endParaRPr>
          </a:p>
        </p:txBody>
      </p:sp>
      <p:pic>
        <p:nvPicPr>
          <p:cNvPr id="3" name="Picture 2" descr="Red clay (stream bank)-2.jpg"/>
          <p:cNvPicPr>
            <a:picLocks noChangeAspect="1"/>
          </p:cNvPicPr>
          <p:nvPr/>
        </p:nvPicPr>
        <p:blipFill>
          <a:blip r:embed="rId2" cstate="print"/>
          <a:srcRect t="2966" b="10243"/>
          <a:stretch>
            <a:fillRect/>
          </a:stretch>
        </p:blipFill>
        <p:spPr>
          <a:xfrm>
            <a:off x="3143240" y="-24"/>
            <a:ext cx="6000792" cy="68580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amojang cutting .jpg"/>
          <p:cNvPicPr>
            <a:picLocks noChangeAspect="1"/>
          </p:cNvPicPr>
          <p:nvPr/>
        </p:nvPicPr>
        <p:blipFill>
          <a:blip r:embed="rId2" cstate="print">
            <a:lum bright="10000"/>
          </a:blip>
          <a:stretch>
            <a:fillRect/>
          </a:stretch>
        </p:blipFill>
        <p:spPr>
          <a:xfrm>
            <a:off x="0" y="49177"/>
            <a:ext cx="9144000" cy="6808847"/>
          </a:xfrm>
          <a:prstGeom prst="rect">
            <a:avLst/>
          </a:prstGeom>
        </p:spPr>
      </p:pic>
      <p:sp>
        <p:nvSpPr>
          <p:cNvPr id="2" name="Title 1"/>
          <p:cNvSpPr>
            <a:spLocks noGrp="1"/>
          </p:cNvSpPr>
          <p:nvPr>
            <p:ph type="title"/>
          </p:nvPr>
        </p:nvSpPr>
        <p:spPr>
          <a:xfrm>
            <a:off x="2071670" y="5000636"/>
            <a:ext cx="5857916" cy="804628"/>
          </a:xfrm>
          <a:solidFill>
            <a:srgbClr val="FFCC99">
              <a:alpha val="76078"/>
            </a:srgbClr>
          </a:solidFill>
          <a:ln w="19050">
            <a:solidFill>
              <a:srgbClr val="C00000"/>
            </a:solidFill>
          </a:ln>
        </p:spPr>
        <p:txBody>
          <a:bodyPr>
            <a:normAutofit/>
          </a:bodyPr>
          <a:lstStyle/>
          <a:p>
            <a:r>
              <a:rPr lang="en-NZ" sz="2000" b="1" dirty="0" smtClean="0">
                <a:solidFill>
                  <a:srgbClr val="990033"/>
                </a:solidFill>
              </a:rPr>
              <a:t>Typical volcanic ash clay – above 1000m’</a:t>
            </a:r>
            <a:br>
              <a:rPr lang="en-NZ" sz="2000" b="1" dirty="0" smtClean="0">
                <a:solidFill>
                  <a:srgbClr val="990033"/>
                </a:solidFill>
              </a:rPr>
            </a:br>
            <a:r>
              <a:rPr lang="en-NZ" sz="2000" b="1" dirty="0" smtClean="0">
                <a:solidFill>
                  <a:srgbClr val="990033"/>
                </a:solidFill>
              </a:rPr>
              <a:t> </a:t>
            </a:r>
            <a:r>
              <a:rPr lang="en-NZ" sz="2000" b="1" dirty="0" err="1" smtClean="0">
                <a:solidFill>
                  <a:srgbClr val="990033"/>
                </a:solidFill>
              </a:rPr>
              <a:t>mengandung</a:t>
            </a:r>
            <a:r>
              <a:rPr lang="en-NZ" sz="2000" b="1" dirty="0" smtClean="0">
                <a:solidFill>
                  <a:srgbClr val="990033"/>
                </a:solidFill>
              </a:rPr>
              <a:t> clay mineral </a:t>
            </a:r>
            <a:r>
              <a:rPr lang="en-NZ" sz="2000" b="1" dirty="0" err="1" smtClean="0">
                <a:solidFill>
                  <a:srgbClr val="990033"/>
                </a:solidFill>
              </a:rPr>
              <a:t>allophane</a:t>
            </a:r>
            <a:endParaRPr lang="en-NZ" sz="2000" b="1" dirty="0">
              <a:solidFill>
                <a:srgbClr val="99003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390"/>
            <a:ext cx="8229600" cy="5226064"/>
          </a:xfrm>
          <a:solidFill>
            <a:schemeClr val="accent5">
              <a:lumMod val="20000"/>
              <a:lumOff val="80000"/>
            </a:schemeClr>
          </a:solidFill>
          <a:ln w="28575">
            <a:solidFill>
              <a:srgbClr val="C00000"/>
            </a:solidFill>
          </a:ln>
        </p:spPr>
        <p:txBody>
          <a:bodyPr>
            <a:normAutofit/>
          </a:bodyPr>
          <a:lstStyle/>
          <a:p>
            <a:r>
              <a:rPr lang="en-NZ" sz="2800" b="1" dirty="0" err="1" smtClean="0">
                <a:solidFill>
                  <a:srgbClr val="002060"/>
                </a:solidFill>
              </a:rPr>
              <a:t>Dua</a:t>
            </a:r>
            <a:r>
              <a:rPr lang="en-NZ" sz="2800" b="1" dirty="0" smtClean="0">
                <a:solidFill>
                  <a:srgbClr val="002060"/>
                </a:solidFill>
              </a:rPr>
              <a:t> </a:t>
            </a:r>
            <a:r>
              <a:rPr lang="en-NZ" sz="2800" b="1" dirty="0" err="1" smtClean="0">
                <a:solidFill>
                  <a:srgbClr val="002060"/>
                </a:solidFill>
              </a:rPr>
              <a:t>orang</a:t>
            </a:r>
            <a:r>
              <a:rPr lang="en-NZ" sz="2800" b="1" dirty="0" smtClean="0">
                <a:solidFill>
                  <a:srgbClr val="002060"/>
                </a:solidFill>
              </a:rPr>
              <a:t> yang </a:t>
            </a:r>
            <a:r>
              <a:rPr lang="en-NZ" sz="2800" b="1" dirty="0" err="1" smtClean="0">
                <a:solidFill>
                  <a:srgbClr val="002060"/>
                </a:solidFill>
              </a:rPr>
              <a:t>menjadi</a:t>
            </a:r>
            <a:r>
              <a:rPr lang="en-NZ" sz="2800" b="1" dirty="0" smtClean="0">
                <a:solidFill>
                  <a:srgbClr val="002060"/>
                </a:solidFill>
              </a:rPr>
              <a:t> “guru” </a:t>
            </a:r>
            <a:r>
              <a:rPr lang="en-NZ" sz="2800" b="1" dirty="0" err="1" smtClean="0">
                <a:solidFill>
                  <a:srgbClr val="002060"/>
                </a:solidFill>
              </a:rPr>
              <a:t>saya</a:t>
            </a:r>
            <a:r>
              <a:rPr lang="en-NZ" sz="2800" b="1" dirty="0" smtClean="0">
                <a:solidFill>
                  <a:srgbClr val="002060"/>
                </a:solidFill>
              </a:rPr>
              <a:t>:</a:t>
            </a:r>
            <a:r>
              <a:rPr lang="en-NZ" sz="2800" b="1" dirty="0" smtClean="0">
                <a:solidFill>
                  <a:srgbClr val="A50021"/>
                </a:solidFill>
              </a:rPr>
              <a:t/>
            </a:r>
            <a:br>
              <a:rPr lang="en-NZ" sz="2800" b="1" dirty="0" smtClean="0">
                <a:solidFill>
                  <a:srgbClr val="A50021"/>
                </a:solidFill>
              </a:rPr>
            </a:br>
            <a:r>
              <a:rPr lang="en-NZ" sz="2800" b="1" dirty="0" smtClean="0">
                <a:solidFill>
                  <a:srgbClr val="A50021"/>
                </a:solidFill>
              </a:rPr>
              <a:t/>
            </a:r>
            <a:br>
              <a:rPr lang="en-NZ" sz="2800" b="1" dirty="0" smtClean="0">
                <a:solidFill>
                  <a:srgbClr val="A50021"/>
                </a:solidFill>
              </a:rPr>
            </a:br>
            <a:r>
              <a:rPr lang="en-NZ" sz="2800" b="1" dirty="0" smtClean="0">
                <a:solidFill>
                  <a:srgbClr val="A50021"/>
                </a:solidFill>
              </a:rPr>
              <a:t>Pak</a:t>
            </a:r>
            <a:r>
              <a:rPr lang="id-ID" sz="2800" b="1" dirty="0" smtClean="0">
                <a:solidFill>
                  <a:srgbClr val="A50021"/>
                </a:solidFill>
              </a:rPr>
              <a:t>.</a:t>
            </a:r>
            <a:r>
              <a:rPr lang="en-GB" sz="2800" b="1" dirty="0" err="1" smtClean="0">
                <a:solidFill>
                  <a:srgbClr val="A50021"/>
                </a:solidFill>
              </a:rPr>
              <a:t>Moeljono</a:t>
            </a:r>
            <a:r>
              <a:rPr lang="en-GB" sz="2800" b="1" dirty="0" smtClean="0">
                <a:solidFill>
                  <a:srgbClr val="A50021"/>
                </a:solidFill>
              </a:rPr>
              <a:t> </a:t>
            </a:r>
            <a:r>
              <a:rPr lang="en-GB" sz="2800" b="1" dirty="0" err="1" smtClean="0">
                <a:solidFill>
                  <a:srgbClr val="A50021"/>
                </a:solidFill>
              </a:rPr>
              <a:t>Purbo</a:t>
            </a:r>
            <a:r>
              <a:rPr lang="en-GB" sz="2800" b="1" dirty="0" smtClean="0">
                <a:solidFill>
                  <a:srgbClr val="A50021"/>
                </a:solidFill>
              </a:rPr>
              <a:t> </a:t>
            </a:r>
            <a:r>
              <a:rPr lang="en-GB" sz="2800" b="1" dirty="0" err="1" smtClean="0">
                <a:solidFill>
                  <a:srgbClr val="A50021"/>
                </a:solidFill>
              </a:rPr>
              <a:t>Hadiwidjojo</a:t>
            </a:r>
            <a:r>
              <a:rPr lang="en-GB" sz="2800" b="1" dirty="0" smtClean="0">
                <a:solidFill>
                  <a:srgbClr val="A50021"/>
                </a:solidFill>
              </a:rPr>
              <a:t>, </a:t>
            </a:r>
            <a:r>
              <a:rPr lang="en-GB" sz="2800" b="1" dirty="0" err="1" smtClean="0">
                <a:solidFill>
                  <a:srgbClr val="A50021"/>
                </a:solidFill>
              </a:rPr>
              <a:t>seorang</a:t>
            </a:r>
            <a:r>
              <a:rPr lang="en-GB" sz="2800" b="1" dirty="0" smtClean="0">
                <a:solidFill>
                  <a:srgbClr val="A50021"/>
                </a:solidFill>
              </a:rPr>
              <a:t> </a:t>
            </a:r>
            <a:r>
              <a:rPr lang="id-ID" sz="2800" b="1" dirty="0" smtClean="0">
                <a:solidFill>
                  <a:srgbClr val="A50021"/>
                </a:solidFill>
              </a:rPr>
              <a:t>pakar</a:t>
            </a:r>
            <a:r>
              <a:rPr lang="en-GB" sz="2800" b="1" dirty="0" smtClean="0">
                <a:solidFill>
                  <a:srgbClr val="A50021"/>
                </a:solidFill>
              </a:rPr>
              <a:t> </a:t>
            </a:r>
            <a:r>
              <a:rPr lang="en-GB" sz="2800" b="1" dirty="0" err="1" smtClean="0">
                <a:solidFill>
                  <a:srgbClr val="A50021"/>
                </a:solidFill>
              </a:rPr>
              <a:t>dalam</a:t>
            </a:r>
            <a:r>
              <a:rPr lang="en-GB" sz="2800" b="1" dirty="0" smtClean="0">
                <a:solidFill>
                  <a:srgbClr val="A50021"/>
                </a:solidFill>
              </a:rPr>
              <a:t> </a:t>
            </a:r>
            <a:r>
              <a:rPr lang="en-GB" sz="2800" b="1" dirty="0" err="1" smtClean="0">
                <a:solidFill>
                  <a:srgbClr val="A50021"/>
                </a:solidFill>
              </a:rPr>
              <a:t>bidang</a:t>
            </a:r>
            <a:r>
              <a:rPr lang="en-GB" sz="2800" b="1" dirty="0" smtClean="0">
                <a:solidFill>
                  <a:srgbClr val="A50021"/>
                </a:solidFill>
              </a:rPr>
              <a:t> </a:t>
            </a:r>
            <a:r>
              <a:rPr lang="en-GB" sz="2800" b="1" dirty="0" err="1" smtClean="0">
                <a:solidFill>
                  <a:srgbClr val="A50021"/>
                </a:solidFill>
              </a:rPr>
              <a:t>geologi</a:t>
            </a:r>
            <a:r>
              <a:rPr lang="en-GB" sz="2800" b="1" dirty="0" smtClean="0">
                <a:solidFill>
                  <a:srgbClr val="A50021"/>
                </a:solidFill>
              </a:rPr>
              <a:t> </a:t>
            </a:r>
            <a:r>
              <a:rPr lang="en-GB" sz="2800" b="1" dirty="0" err="1" smtClean="0">
                <a:solidFill>
                  <a:srgbClr val="A50021"/>
                </a:solidFill>
              </a:rPr>
              <a:t>teknik</a:t>
            </a:r>
            <a:r>
              <a:rPr lang="en-GB" sz="2800" b="1" dirty="0" smtClean="0">
                <a:solidFill>
                  <a:srgbClr val="A50021"/>
                </a:solidFill>
              </a:rPr>
              <a:t> </a:t>
            </a:r>
            <a:r>
              <a:rPr lang="en-GB" sz="2800" b="1" dirty="0" err="1" smtClean="0">
                <a:solidFill>
                  <a:srgbClr val="A50021"/>
                </a:solidFill>
              </a:rPr>
              <a:t>pada</a:t>
            </a:r>
            <a:r>
              <a:rPr lang="en-GB" sz="2800" b="1" dirty="0" smtClean="0">
                <a:solidFill>
                  <a:srgbClr val="A50021"/>
                </a:solidFill>
              </a:rPr>
              <a:t> </a:t>
            </a:r>
            <a:r>
              <a:rPr lang="en-GB" sz="2800" b="1" dirty="0" err="1" smtClean="0">
                <a:solidFill>
                  <a:srgbClr val="A50021"/>
                </a:solidFill>
              </a:rPr>
              <a:t>Pusat</a:t>
            </a:r>
            <a:r>
              <a:rPr lang="en-GB" sz="2800" b="1" dirty="0" smtClean="0">
                <a:solidFill>
                  <a:srgbClr val="A50021"/>
                </a:solidFill>
              </a:rPr>
              <a:t> </a:t>
            </a:r>
            <a:r>
              <a:rPr lang="en-GB" sz="2800" b="1" dirty="0" err="1" smtClean="0">
                <a:solidFill>
                  <a:srgbClr val="A50021"/>
                </a:solidFill>
              </a:rPr>
              <a:t>Geologi</a:t>
            </a:r>
            <a:r>
              <a:rPr lang="en-GB" sz="2800" b="1" dirty="0" smtClean="0">
                <a:solidFill>
                  <a:srgbClr val="A50021"/>
                </a:solidFill>
              </a:rPr>
              <a:t> </a:t>
            </a:r>
            <a:r>
              <a:rPr lang="en-GB" sz="2800" b="1" dirty="0" err="1" smtClean="0">
                <a:solidFill>
                  <a:srgbClr val="A50021"/>
                </a:solidFill>
              </a:rPr>
              <a:t>di</a:t>
            </a:r>
            <a:r>
              <a:rPr lang="en-GB" sz="2800" b="1" dirty="0" smtClean="0">
                <a:solidFill>
                  <a:srgbClr val="A50021"/>
                </a:solidFill>
              </a:rPr>
              <a:t> Bandung</a:t>
            </a:r>
            <a:br>
              <a:rPr lang="en-GB" sz="2800" b="1" dirty="0" smtClean="0">
                <a:solidFill>
                  <a:srgbClr val="A50021"/>
                </a:solidFill>
              </a:rPr>
            </a:br>
            <a:r>
              <a:rPr lang="en-GB" sz="2800" b="1" dirty="0" smtClean="0">
                <a:solidFill>
                  <a:srgbClr val="A50021"/>
                </a:solidFill>
              </a:rPr>
              <a:t/>
            </a:r>
            <a:br>
              <a:rPr lang="en-GB" sz="2800" b="1" dirty="0" smtClean="0">
                <a:solidFill>
                  <a:srgbClr val="A50021"/>
                </a:solidFill>
              </a:rPr>
            </a:br>
            <a:r>
              <a:rPr lang="en-GB" sz="2800" b="1" dirty="0" smtClean="0">
                <a:solidFill>
                  <a:srgbClr val="A50021"/>
                </a:solidFill>
              </a:rPr>
              <a:t>Pa</a:t>
            </a:r>
            <a:r>
              <a:rPr lang="en-NZ" sz="2800" b="1" dirty="0" smtClean="0">
                <a:solidFill>
                  <a:srgbClr val="A50021"/>
                </a:solidFill>
              </a:rPr>
              <a:t>k</a:t>
            </a:r>
            <a:r>
              <a:rPr lang="id-ID" sz="2800" b="1" dirty="0" smtClean="0">
                <a:solidFill>
                  <a:srgbClr val="A50021"/>
                </a:solidFill>
              </a:rPr>
              <a:t>.</a:t>
            </a:r>
            <a:r>
              <a:rPr lang="en-GB" sz="2800" b="1" dirty="0" smtClean="0">
                <a:solidFill>
                  <a:srgbClr val="A50021"/>
                </a:solidFill>
              </a:rPr>
              <a:t> </a:t>
            </a:r>
            <a:r>
              <a:rPr lang="en-GB" sz="2800" b="1" dirty="0" err="1" smtClean="0">
                <a:solidFill>
                  <a:srgbClr val="A50021"/>
                </a:solidFill>
              </a:rPr>
              <a:t>Junus</a:t>
            </a:r>
            <a:r>
              <a:rPr lang="en-GB" sz="2800" b="1" dirty="0" smtClean="0">
                <a:solidFill>
                  <a:srgbClr val="A50021"/>
                </a:solidFill>
              </a:rPr>
              <a:t> Dai, </a:t>
            </a:r>
            <a:r>
              <a:rPr lang="en-GB" sz="2800" b="1" dirty="0" err="1" smtClean="0">
                <a:solidFill>
                  <a:srgbClr val="A50021"/>
                </a:solidFill>
              </a:rPr>
              <a:t>seorang</a:t>
            </a:r>
            <a:r>
              <a:rPr lang="en-GB" sz="2800" b="1" dirty="0" smtClean="0">
                <a:solidFill>
                  <a:srgbClr val="A50021"/>
                </a:solidFill>
              </a:rPr>
              <a:t> </a:t>
            </a:r>
            <a:r>
              <a:rPr lang="id-ID" sz="2800" b="1" dirty="0" smtClean="0">
                <a:solidFill>
                  <a:srgbClr val="A50021"/>
                </a:solidFill>
              </a:rPr>
              <a:t>pakar </a:t>
            </a:r>
            <a:r>
              <a:rPr lang="en-GB" sz="2800" b="1" dirty="0" err="1" smtClean="0">
                <a:solidFill>
                  <a:srgbClr val="A50021"/>
                </a:solidFill>
              </a:rPr>
              <a:t>ilmu</a:t>
            </a:r>
            <a:r>
              <a:rPr lang="en-GB" sz="2800" b="1" dirty="0" smtClean="0">
                <a:solidFill>
                  <a:srgbClr val="A50021"/>
                </a:solidFill>
              </a:rPr>
              <a:t> </a:t>
            </a:r>
            <a:r>
              <a:rPr lang="en-GB" sz="2800" b="1" dirty="0" err="1" smtClean="0">
                <a:solidFill>
                  <a:srgbClr val="A50021"/>
                </a:solidFill>
              </a:rPr>
              <a:t>tanah</a:t>
            </a:r>
            <a:r>
              <a:rPr lang="en-GB" sz="2800" b="1" dirty="0" smtClean="0">
                <a:solidFill>
                  <a:srgbClr val="A50021"/>
                </a:solidFill>
              </a:rPr>
              <a:t> </a:t>
            </a:r>
            <a:r>
              <a:rPr lang="en-GB" sz="2800" b="1" dirty="0" err="1" smtClean="0">
                <a:solidFill>
                  <a:srgbClr val="A50021"/>
                </a:solidFill>
              </a:rPr>
              <a:t>pada</a:t>
            </a:r>
            <a:r>
              <a:rPr lang="en-GB" sz="2800" b="1" dirty="0" smtClean="0">
                <a:solidFill>
                  <a:srgbClr val="A50021"/>
                </a:solidFill>
              </a:rPr>
              <a:t> </a:t>
            </a:r>
            <a:r>
              <a:rPr lang="en-GB" sz="2800" b="1" dirty="0" err="1" smtClean="0">
                <a:solidFill>
                  <a:srgbClr val="A50021"/>
                </a:solidFill>
              </a:rPr>
              <a:t>Pusat</a:t>
            </a:r>
            <a:r>
              <a:rPr lang="en-GB" sz="2800" b="1" dirty="0" smtClean="0">
                <a:solidFill>
                  <a:srgbClr val="A50021"/>
                </a:solidFill>
              </a:rPr>
              <a:t> </a:t>
            </a:r>
            <a:r>
              <a:rPr lang="en-GB" sz="2800" b="1" dirty="0" err="1" smtClean="0">
                <a:solidFill>
                  <a:srgbClr val="A50021"/>
                </a:solidFill>
              </a:rPr>
              <a:t>Penelitian</a:t>
            </a:r>
            <a:r>
              <a:rPr lang="en-GB" sz="2800" b="1" dirty="0" smtClean="0">
                <a:solidFill>
                  <a:srgbClr val="A50021"/>
                </a:solidFill>
              </a:rPr>
              <a:t> Tanah </a:t>
            </a:r>
            <a:r>
              <a:rPr lang="en-GB" sz="2800" b="1" dirty="0" err="1" smtClean="0">
                <a:solidFill>
                  <a:srgbClr val="A50021"/>
                </a:solidFill>
              </a:rPr>
              <a:t>di</a:t>
            </a:r>
            <a:r>
              <a:rPr lang="en-GB" sz="2800" b="1" dirty="0" smtClean="0">
                <a:solidFill>
                  <a:srgbClr val="A50021"/>
                </a:solidFill>
              </a:rPr>
              <a:t> Bogor. </a:t>
            </a:r>
            <a:br>
              <a:rPr lang="en-GB" sz="2800" b="1" dirty="0" smtClean="0">
                <a:solidFill>
                  <a:srgbClr val="A50021"/>
                </a:solidFill>
              </a:rPr>
            </a:br>
            <a:r>
              <a:rPr lang="en-GB" sz="2800" b="1" dirty="0" smtClean="0">
                <a:solidFill>
                  <a:srgbClr val="A50021"/>
                </a:solidFill>
              </a:rPr>
              <a:t/>
            </a:r>
            <a:br>
              <a:rPr lang="en-GB" sz="2800" b="1" dirty="0" smtClean="0">
                <a:solidFill>
                  <a:srgbClr val="A50021"/>
                </a:solidFill>
              </a:rPr>
            </a:br>
            <a:r>
              <a:rPr lang="id-ID" sz="2800" b="1" dirty="0" smtClean="0">
                <a:solidFill>
                  <a:srgbClr val="990099"/>
                </a:solidFill>
              </a:rPr>
              <a:t>K</a:t>
            </a:r>
            <a:r>
              <a:rPr lang="en-GB" sz="2800" b="1" dirty="0" err="1" smtClean="0">
                <a:solidFill>
                  <a:srgbClr val="990099"/>
                </a:solidFill>
              </a:rPr>
              <a:t>etika</a:t>
            </a:r>
            <a:r>
              <a:rPr lang="en-GB" sz="2800" b="1" dirty="0" smtClean="0">
                <a:solidFill>
                  <a:srgbClr val="990099"/>
                </a:solidFill>
              </a:rPr>
              <a:t> </a:t>
            </a:r>
            <a:r>
              <a:rPr lang="en-GB" sz="2800" b="1" dirty="0" err="1" smtClean="0">
                <a:solidFill>
                  <a:srgbClr val="990099"/>
                </a:solidFill>
              </a:rPr>
              <a:t>saya</a:t>
            </a:r>
            <a:r>
              <a:rPr lang="en-GB" sz="2800" b="1" dirty="0" smtClean="0">
                <a:solidFill>
                  <a:srgbClr val="990099"/>
                </a:solidFill>
              </a:rPr>
              <a:t> </a:t>
            </a:r>
            <a:r>
              <a:rPr lang="en-GB" sz="2800" b="1" dirty="0" err="1" smtClean="0">
                <a:solidFill>
                  <a:srgbClr val="990099"/>
                </a:solidFill>
              </a:rPr>
              <a:t>mulai</a:t>
            </a:r>
            <a:r>
              <a:rPr lang="en-GB" sz="2800" b="1" dirty="0" smtClean="0">
                <a:solidFill>
                  <a:srgbClr val="990099"/>
                </a:solidFill>
              </a:rPr>
              <a:t> </a:t>
            </a:r>
            <a:r>
              <a:rPr lang="en-GB" sz="2800" b="1" dirty="0" err="1" smtClean="0">
                <a:solidFill>
                  <a:srgbClr val="990099"/>
                </a:solidFill>
              </a:rPr>
              <a:t>bertugas</a:t>
            </a:r>
            <a:r>
              <a:rPr lang="id-ID" sz="2800" b="1" dirty="0" smtClean="0">
                <a:solidFill>
                  <a:srgbClr val="990099"/>
                </a:solidFill>
              </a:rPr>
              <a:t>, </a:t>
            </a:r>
            <a:r>
              <a:rPr lang="en-NZ" sz="2800" b="1" dirty="0" err="1" smtClean="0">
                <a:solidFill>
                  <a:srgbClr val="990099"/>
                </a:solidFill>
              </a:rPr>
              <a:t>kedua</a:t>
            </a:r>
            <a:r>
              <a:rPr lang="en-NZ" sz="2800" b="1" dirty="0" smtClean="0">
                <a:solidFill>
                  <a:srgbClr val="990099"/>
                </a:solidFill>
              </a:rPr>
              <a:t> </a:t>
            </a:r>
            <a:r>
              <a:rPr lang="en-NZ" sz="2800" b="1" dirty="0" err="1" smtClean="0">
                <a:solidFill>
                  <a:srgbClr val="990099"/>
                </a:solidFill>
              </a:rPr>
              <a:t>ahli</a:t>
            </a:r>
            <a:r>
              <a:rPr lang="en-NZ" sz="2800" b="1" dirty="0" smtClean="0">
                <a:solidFill>
                  <a:srgbClr val="990099"/>
                </a:solidFill>
              </a:rPr>
              <a:t> </a:t>
            </a:r>
            <a:r>
              <a:rPr lang="en-NZ" sz="2800" b="1" dirty="0" err="1" smtClean="0">
                <a:solidFill>
                  <a:srgbClr val="990099"/>
                </a:solidFill>
              </a:rPr>
              <a:t>ini</a:t>
            </a:r>
            <a:r>
              <a:rPr lang="en-GB" sz="2800" b="1" dirty="0" smtClean="0">
                <a:solidFill>
                  <a:srgbClr val="990099"/>
                </a:solidFill>
              </a:rPr>
              <a:t> </a:t>
            </a:r>
            <a:r>
              <a:rPr lang="en-GB" sz="2800" b="1" dirty="0" err="1" smtClean="0">
                <a:solidFill>
                  <a:srgbClr val="990099"/>
                </a:solidFill>
              </a:rPr>
              <a:t>banyak</a:t>
            </a:r>
            <a:r>
              <a:rPr lang="en-GB" sz="2800" b="1" dirty="0" smtClean="0">
                <a:solidFill>
                  <a:srgbClr val="990099"/>
                </a:solidFill>
              </a:rPr>
              <a:t> </a:t>
            </a:r>
            <a:r>
              <a:rPr lang="en-GB" sz="2800" b="1" dirty="0" err="1" smtClean="0">
                <a:solidFill>
                  <a:srgbClr val="990099"/>
                </a:solidFill>
              </a:rPr>
              <a:t>membantu</a:t>
            </a:r>
            <a:r>
              <a:rPr lang="en-GB" sz="2800" b="1" dirty="0" smtClean="0">
                <a:solidFill>
                  <a:srgbClr val="990099"/>
                </a:solidFill>
              </a:rPr>
              <a:t> </a:t>
            </a:r>
            <a:r>
              <a:rPr lang="en-GB" sz="2800" b="1" dirty="0" err="1" smtClean="0">
                <a:solidFill>
                  <a:srgbClr val="990099"/>
                </a:solidFill>
              </a:rPr>
              <a:t>saya</a:t>
            </a:r>
            <a:r>
              <a:rPr lang="en-GB" sz="2800" b="1" dirty="0" smtClean="0">
                <a:solidFill>
                  <a:srgbClr val="990099"/>
                </a:solidFill>
              </a:rPr>
              <a:t> </a:t>
            </a:r>
            <a:r>
              <a:rPr lang="en-GB" sz="2800" b="1" dirty="0" err="1" smtClean="0">
                <a:solidFill>
                  <a:srgbClr val="990099"/>
                </a:solidFill>
              </a:rPr>
              <a:t>mengerti</a:t>
            </a:r>
            <a:r>
              <a:rPr lang="en-GB" sz="2800" b="1" dirty="0" smtClean="0">
                <a:solidFill>
                  <a:srgbClr val="990099"/>
                </a:solidFill>
              </a:rPr>
              <a:t> </a:t>
            </a:r>
            <a:r>
              <a:rPr lang="en-GB" sz="2800" b="1" dirty="0" err="1" smtClean="0">
                <a:solidFill>
                  <a:srgbClr val="990099"/>
                </a:solidFill>
              </a:rPr>
              <a:t>keadaan</a:t>
            </a:r>
            <a:r>
              <a:rPr lang="en-GB" sz="2800" b="1" dirty="0" smtClean="0">
                <a:solidFill>
                  <a:srgbClr val="990099"/>
                </a:solidFill>
              </a:rPr>
              <a:t> </a:t>
            </a:r>
            <a:r>
              <a:rPr lang="en-GB" sz="2800" b="1" dirty="0" err="1" smtClean="0">
                <a:solidFill>
                  <a:srgbClr val="990099"/>
                </a:solidFill>
              </a:rPr>
              <a:t>geologi</a:t>
            </a:r>
            <a:r>
              <a:rPr lang="en-GB" sz="2800" b="1" dirty="0" smtClean="0">
                <a:solidFill>
                  <a:srgbClr val="990099"/>
                </a:solidFill>
              </a:rPr>
              <a:t> </a:t>
            </a:r>
            <a:r>
              <a:rPr lang="en-GB" sz="2800" b="1" dirty="0" err="1" smtClean="0">
                <a:solidFill>
                  <a:srgbClr val="990099"/>
                </a:solidFill>
              </a:rPr>
              <a:t>dan</a:t>
            </a:r>
            <a:r>
              <a:rPr lang="en-GB" sz="2800" b="1" dirty="0" smtClean="0">
                <a:solidFill>
                  <a:srgbClr val="990099"/>
                </a:solidFill>
              </a:rPr>
              <a:t> </a:t>
            </a:r>
            <a:r>
              <a:rPr lang="en-GB" sz="2800" b="1" dirty="0" err="1" smtClean="0">
                <a:solidFill>
                  <a:srgbClr val="990099"/>
                </a:solidFill>
              </a:rPr>
              <a:t>tanah</a:t>
            </a:r>
            <a:r>
              <a:rPr lang="en-GB" sz="2800" b="1" dirty="0" smtClean="0">
                <a:solidFill>
                  <a:srgbClr val="990099"/>
                </a:solidFill>
              </a:rPr>
              <a:t> </a:t>
            </a:r>
            <a:r>
              <a:rPr lang="en-GB" sz="2800" b="1" dirty="0" err="1" smtClean="0">
                <a:solidFill>
                  <a:srgbClr val="990099"/>
                </a:solidFill>
              </a:rPr>
              <a:t>di</a:t>
            </a:r>
            <a:r>
              <a:rPr lang="en-GB" sz="2800" b="1" dirty="0" smtClean="0">
                <a:solidFill>
                  <a:srgbClr val="990099"/>
                </a:solidFill>
              </a:rPr>
              <a:t> Indonesia</a:t>
            </a:r>
            <a:endParaRPr lang="en-NZ" sz="2800" b="1" dirty="0">
              <a:solidFill>
                <a:srgbClr val="99009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894" y="5072074"/>
            <a:ext cx="5972188" cy="785818"/>
          </a:xfrm>
          <a:solidFill>
            <a:schemeClr val="accent3">
              <a:lumMod val="20000"/>
              <a:lumOff val="80000"/>
            </a:schemeClr>
          </a:solidFill>
          <a:ln w="28575">
            <a:solidFill>
              <a:srgbClr val="C00000"/>
            </a:solidFill>
          </a:ln>
        </p:spPr>
        <p:txBody>
          <a:bodyPr>
            <a:normAutofit/>
          </a:bodyPr>
          <a:lstStyle/>
          <a:p>
            <a:r>
              <a:rPr lang="en-US" sz="2000" b="1" dirty="0" err="1" smtClean="0">
                <a:solidFill>
                  <a:srgbClr val="9A0000"/>
                </a:solidFill>
              </a:rPr>
              <a:t>Gambar</a:t>
            </a:r>
            <a:r>
              <a:rPr lang="en-US" sz="2000" b="1" dirty="0" smtClean="0">
                <a:solidFill>
                  <a:srgbClr val="9A0000"/>
                </a:solidFill>
              </a:rPr>
              <a:t> 17.1. </a:t>
            </a:r>
            <a:r>
              <a:rPr lang="en-US" sz="2000" b="1" dirty="0" err="1" smtClean="0">
                <a:solidFill>
                  <a:srgbClr val="9A0000"/>
                </a:solidFill>
              </a:rPr>
              <a:t>Geologi</a:t>
            </a:r>
            <a:r>
              <a:rPr lang="en-US" sz="2000" b="1" dirty="0" smtClean="0">
                <a:solidFill>
                  <a:srgbClr val="9A0000"/>
                </a:solidFill>
              </a:rPr>
              <a:t> </a:t>
            </a:r>
            <a:r>
              <a:rPr lang="en-US" sz="2000" b="1" dirty="0" err="1" smtClean="0">
                <a:solidFill>
                  <a:srgbClr val="9A0000"/>
                </a:solidFill>
              </a:rPr>
              <a:t>Pulau</a:t>
            </a:r>
            <a:r>
              <a:rPr lang="en-US" sz="2000" b="1" dirty="0" smtClean="0">
                <a:solidFill>
                  <a:srgbClr val="9A0000"/>
                </a:solidFill>
              </a:rPr>
              <a:t> </a:t>
            </a:r>
            <a:r>
              <a:rPr lang="en-US" sz="2000" b="1" dirty="0" err="1" smtClean="0">
                <a:solidFill>
                  <a:srgbClr val="9A0000"/>
                </a:solidFill>
              </a:rPr>
              <a:t>Jawa</a:t>
            </a:r>
            <a:r>
              <a:rPr lang="en-US" sz="2000" b="1" dirty="0" smtClean="0">
                <a:solidFill>
                  <a:srgbClr val="9A0000"/>
                </a:solidFill>
              </a:rPr>
              <a:t> </a:t>
            </a:r>
            <a:r>
              <a:rPr lang="en-US" sz="2000" b="1" dirty="0" err="1" smtClean="0">
                <a:solidFill>
                  <a:srgbClr val="9A0000"/>
                </a:solidFill>
              </a:rPr>
              <a:t>diperlihatkan</a:t>
            </a:r>
            <a:r>
              <a:rPr lang="en-US" sz="2000" b="1" dirty="0" smtClean="0">
                <a:solidFill>
                  <a:srgbClr val="9A0000"/>
                </a:solidFill>
              </a:rPr>
              <a:t> </a:t>
            </a:r>
            <a:r>
              <a:rPr lang="en-US" sz="2000" b="1" dirty="0" err="1" smtClean="0">
                <a:solidFill>
                  <a:srgbClr val="9A0000"/>
                </a:solidFill>
              </a:rPr>
              <a:t>pada</a:t>
            </a:r>
            <a:r>
              <a:rPr lang="en-US" sz="2000" b="1" dirty="0" smtClean="0">
                <a:solidFill>
                  <a:srgbClr val="9A0000"/>
                </a:solidFill>
              </a:rPr>
              <a:t> </a:t>
            </a:r>
            <a:r>
              <a:rPr lang="en-US" sz="2000" b="1" dirty="0" err="1" smtClean="0">
                <a:solidFill>
                  <a:srgbClr val="9A0000"/>
                </a:solidFill>
              </a:rPr>
              <a:t>penampang</a:t>
            </a:r>
            <a:r>
              <a:rPr lang="en-US" sz="2000" b="1" dirty="0" smtClean="0">
                <a:solidFill>
                  <a:srgbClr val="9A0000"/>
                </a:solidFill>
              </a:rPr>
              <a:t> </a:t>
            </a:r>
            <a:r>
              <a:rPr lang="en-US" sz="2000" b="1" dirty="0" err="1" smtClean="0">
                <a:solidFill>
                  <a:srgbClr val="9A0000"/>
                </a:solidFill>
              </a:rPr>
              <a:t>skematis</a:t>
            </a:r>
            <a:r>
              <a:rPr lang="en-US" sz="2000" b="1" dirty="0" smtClean="0">
                <a:solidFill>
                  <a:srgbClr val="9A0000"/>
                </a:solidFill>
              </a:rPr>
              <a:t>.</a:t>
            </a:r>
            <a:endParaRPr lang="en-NZ" sz="2000" dirty="0"/>
          </a:p>
        </p:txBody>
      </p:sp>
      <p:pic>
        <p:nvPicPr>
          <p:cNvPr id="4" name="Picture 3" descr="Figure 17.1 PP.wmf"/>
          <p:cNvPicPr>
            <a:picLocks noChangeAspect="1"/>
          </p:cNvPicPr>
          <p:nvPr/>
        </p:nvPicPr>
        <p:blipFill>
          <a:blip r:embed="rId2" cstate="print"/>
          <a:srcRect t="-5271" b="-8497"/>
          <a:stretch>
            <a:fillRect/>
          </a:stretch>
        </p:blipFill>
        <p:spPr>
          <a:xfrm>
            <a:off x="142876" y="785794"/>
            <a:ext cx="8858280" cy="3571900"/>
          </a:xfrm>
          <a:prstGeom prst="rect">
            <a:avLst/>
          </a:prstGeom>
          <a:solidFill>
            <a:schemeClr val="accent3">
              <a:lumMod val="20000"/>
              <a:lumOff val="80000"/>
            </a:schemeClr>
          </a:solidFill>
          <a:ln w="28575">
            <a:solidFill>
              <a:srgbClr val="C00000"/>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8034"/>
            <a:ext cx="8229600" cy="724942"/>
          </a:xfrm>
          <a:solidFill>
            <a:schemeClr val="accent1">
              <a:lumMod val="20000"/>
              <a:lumOff val="80000"/>
            </a:schemeClr>
          </a:solidFill>
          <a:ln w="28575">
            <a:solidFill>
              <a:srgbClr val="C00000"/>
            </a:solidFill>
          </a:ln>
        </p:spPr>
        <p:txBody>
          <a:bodyPr>
            <a:normAutofit/>
          </a:bodyPr>
          <a:lstStyle/>
          <a:p>
            <a:r>
              <a:rPr lang="en-US" sz="2800" b="1" dirty="0" smtClean="0">
                <a:solidFill>
                  <a:srgbClr val="990033"/>
                </a:solidFill>
              </a:rPr>
              <a:t>A TERZAGHI CONNECTION WITH INDONESIA</a:t>
            </a:r>
            <a:endParaRPr lang="en-GB" sz="2800" b="1" dirty="0">
              <a:solidFill>
                <a:srgbClr val="990033"/>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panunjang Dam photo.jpg"/>
          <p:cNvPicPr>
            <a:picLocks noChangeAspect="1"/>
          </p:cNvPicPr>
          <p:nvPr/>
        </p:nvPicPr>
        <p:blipFill>
          <a:blip r:embed="rId2" cstate="print"/>
          <a:srcRect l="1562" r="3125"/>
          <a:stretch>
            <a:fillRect/>
          </a:stretch>
        </p:blipFill>
        <p:spPr>
          <a:xfrm>
            <a:off x="-32" y="1"/>
            <a:ext cx="9167405" cy="6858000"/>
          </a:xfrm>
          <a:prstGeom prst="rect">
            <a:avLst/>
          </a:prstGeom>
        </p:spPr>
      </p:pic>
      <p:sp>
        <p:nvSpPr>
          <p:cNvPr id="2" name="Title 1"/>
          <p:cNvSpPr>
            <a:spLocks noGrp="1"/>
          </p:cNvSpPr>
          <p:nvPr>
            <p:ph type="title"/>
          </p:nvPr>
        </p:nvSpPr>
        <p:spPr>
          <a:xfrm>
            <a:off x="214282" y="5632488"/>
            <a:ext cx="8715436" cy="1011222"/>
          </a:xfrm>
          <a:solidFill>
            <a:srgbClr val="EBF1DE">
              <a:alpha val="74118"/>
            </a:srgbClr>
          </a:solidFill>
          <a:ln w="28575">
            <a:solidFill>
              <a:srgbClr val="C00000"/>
            </a:solidFill>
          </a:ln>
        </p:spPr>
        <p:txBody>
          <a:bodyPr>
            <a:normAutofit/>
          </a:bodyPr>
          <a:lstStyle/>
          <a:p>
            <a:r>
              <a:rPr lang="en-NZ" sz="1800" b="1" dirty="0" err="1" smtClean="0">
                <a:solidFill>
                  <a:srgbClr val="9A0000"/>
                </a:solidFill>
              </a:rPr>
              <a:t>Cipanunjang</a:t>
            </a:r>
            <a:r>
              <a:rPr lang="en-NZ" sz="1800" b="1" dirty="0" smtClean="0">
                <a:solidFill>
                  <a:srgbClr val="9A0000"/>
                </a:solidFill>
              </a:rPr>
              <a:t> Dam, 33m in height, near </a:t>
            </a:r>
            <a:r>
              <a:rPr lang="en-NZ" sz="1800" b="1" dirty="0" err="1" smtClean="0">
                <a:solidFill>
                  <a:srgbClr val="9A0000"/>
                </a:solidFill>
              </a:rPr>
              <a:t>Pengalengan</a:t>
            </a:r>
            <a:r>
              <a:rPr lang="en-NZ" sz="1800" b="1" dirty="0" smtClean="0">
                <a:solidFill>
                  <a:srgbClr val="9A0000"/>
                </a:solidFill>
              </a:rPr>
              <a:t>, West Java, built in 1927,of clay consisting of </a:t>
            </a:r>
            <a:r>
              <a:rPr lang="en-NZ" sz="1800" b="1" dirty="0" err="1" smtClean="0">
                <a:solidFill>
                  <a:srgbClr val="9A0000"/>
                </a:solidFill>
              </a:rPr>
              <a:t>halloysite</a:t>
            </a:r>
            <a:r>
              <a:rPr lang="en-NZ" sz="1800" b="1" dirty="0" smtClean="0">
                <a:solidFill>
                  <a:srgbClr val="9A0000"/>
                </a:solidFill>
              </a:rPr>
              <a:t> and </a:t>
            </a:r>
            <a:r>
              <a:rPr lang="en-NZ" sz="1800" b="1" dirty="0" err="1" smtClean="0">
                <a:solidFill>
                  <a:srgbClr val="9A0000"/>
                </a:solidFill>
              </a:rPr>
              <a:t>allophane</a:t>
            </a:r>
            <a:r>
              <a:rPr lang="en-NZ" sz="1800" b="1" dirty="0" smtClean="0">
                <a:solidFill>
                  <a:srgbClr val="9A0000"/>
                </a:solidFill>
              </a:rPr>
              <a:t> </a:t>
            </a:r>
            <a:br>
              <a:rPr lang="en-NZ" sz="1800" b="1" dirty="0" smtClean="0">
                <a:solidFill>
                  <a:srgbClr val="9A0000"/>
                </a:solidFill>
              </a:rPr>
            </a:br>
            <a:r>
              <a:rPr lang="en-NZ" sz="1800" b="1" dirty="0" smtClean="0">
                <a:solidFill>
                  <a:srgbClr val="9A0000"/>
                </a:solidFill>
              </a:rPr>
              <a:t>-  It is a </a:t>
            </a:r>
            <a:r>
              <a:rPr lang="en-NZ" sz="1800" b="1" dirty="0" err="1" smtClean="0">
                <a:solidFill>
                  <a:srgbClr val="9A0000"/>
                </a:solidFill>
              </a:rPr>
              <a:t>Terzaghi</a:t>
            </a:r>
            <a:r>
              <a:rPr lang="en-NZ" sz="1800" b="1" dirty="0" smtClean="0">
                <a:solidFill>
                  <a:srgbClr val="9A0000"/>
                </a:solidFill>
              </a:rPr>
              <a:t> connection with Indonesia  </a:t>
            </a:r>
            <a:endParaRPr lang="en-NZ" sz="1800" b="1" dirty="0">
              <a:solidFill>
                <a:srgbClr val="9A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tel Panghegar.jpg"/>
          <p:cNvPicPr>
            <a:picLocks noChangeAspect="1"/>
          </p:cNvPicPr>
          <p:nvPr/>
        </p:nvPicPr>
        <p:blipFill>
          <a:blip r:embed="rId2" cstate="print">
            <a:lum bright="10000"/>
          </a:blip>
          <a:srcRect l="1562" t="3021" r="4688"/>
          <a:stretch>
            <a:fillRect/>
          </a:stretch>
        </p:blipFill>
        <p:spPr>
          <a:xfrm>
            <a:off x="1" y="-24"/>
            <a:ext cx="9278926" cy="6858024"/>
          </a:xfrm>
          <a:prstGeom prst="rect">
            <a:avLst/>
          </a:prstGeom>
        </p:spPr>
      </p:pic>
      <p:sp>
        <p:nvSpPr>
          <p:cNvPr id="3" name="Title 2"/>
          <p:cNvSpPr>
            <a:spLocks noGrp="1"/>
          </p:cNvSpPr>
          <p:nvPr>
            <p:ph type="title"/>
          </p:nvPr>
        </p:nvSpPr>
        <p:spPr>
          <a:xfrm>
            <a:off x="285720" y="6072206"/>
            <a:ext cx="8686800" cy="500066"/>
          </a:xfrm>
          <a:solidFill>
            <a:srgbClr val="FFCC99">
              <a:alpha val="69804"/>
            </a:srgbClr>
          </a:solidFill>
          <a:ln w="19050">
            <a:solidFill>
              <a:srgbClr val="C00000"/>
            </a:solidFill>
          </a:ln>
        </p:spPr>
        <p:txBody>
          <a:bodyPr>
            <a:normAutofit/>
          </a:bodyPr>
          <a:lstStyle/>
          <a:p>
            <a:r>
              <a:rPr lang="en-NZ" sz="2000" b="1" dirty="0" smtClean="0">
                <a:solidFill>
                  <a:srgbClr val="A50021"/>
                </a:solidFill>
              </a:rPr>
              <a:t>Hotel </a:t>
            </a:r>
            <a:r>
              <a:rPr lang="en-NZ" sz="2000" b="1" dirty="0" err="1" smtClean="0">
                <a:solidFill>
                  <a:srgbClr val="A50021"/>
                </a:solidFill>
              </a:rPr>
              <a:t>Panghegar</a:t>
            </a:r>
            <a:r>
              <a:rPr lang="en-NZ" sz="2000" b="1" dirty="0" smtClean="0">
                <a:solidFill>
                  <a:srgbClr val="A50021"/>
                </a:solidFill>
              </a:rPr>
              <a:t>, (Van </a:t>
            </a:r>
            <a:r>
              <a:rPr lang="en-NZ" sz="2000" b="1" dirty="0" err="1" smtClean="0">
                <a:solidFill>
                  <a:srgbClr val="A50021"/>
                </a:solidFill>
              </a:rPr>
              <a:t>Hengel</a:t>
            </a:r>
            <a:r>
              <a:rPr lang="en-NZ" sz="2000" b="1" dirty="0" smtClean="0">
                <a:solidFill>
                  <a:srgbClr val="A50021"/>
                </a:solidFill>
              </a:rPr>
              <a:t>):  My first home in Bandung, 1960</a:t>
            </a:r>
            <a:endParaRPr lang="en-NZ" sz="2000" b="1" dirty="0">
              <a:solidFill>
                <a:srgbClr val="A5002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0390"/>
            <a:ext cx="8229600" cy="5797568"/>
          </a:xfrm>
          <a:solidFill>
            <a:schemeClr val="accent3">
              <a:lumMod val="20000"/>
              <a:lumOff val="80000"/>
            </a:schemeClr>
          </a:solidFill>
          <a:ln w="28575">
            <a:solidFill>
              <a:srgbClr val="C00000"/>
            </a:solidFill>
          </a:ln>
        </p:spPr>
        <p:txBody>
          <a:bodyPr>
            <a:normAutofit/>
          </a:bodyPr>
          <a:lstStyle/>
          <a:p>
            <a:r>
              <a:rPr lang="en-NZ" sz="2400" b="1" dirty="0" smtClean="0">
                <a:solidFill>
                  <a:srgbClr val="C00000"/>
                </a:solidFill>
              </a:rPr>
              <a:t>In the Proceedings of the Institution of Civil Engineers (England), April, 1958, the following paper is found:</a:t>
            </a:r>
            <a:r>
              <a:rPr lang="en-NZ" sz="2000" b="1" dirty="0" smtClean="0">
                <a:solidFill>
                  <a:srgbClr val="C00000"/>
                </a:solidFill>
              </a:rPr>
              <a:t/>
            </a:r>
            <a:br>
              <a:rPr lang="en-NZ" sz="2000" b="1" dirty="0" smtClean="0">
                <a:solidFill>
                  <a:srgbClr val="C00000"/>
                </a:solidFill>
              </a:rPr>
            </a:br>
            <a:r>
              <a:rPr lang="en-NZ" sz="2000" b="1" dirty="0" smtClean="0">
                <a:solidFill>
                  <a:srgbClr val="C00000"/>
                </a:solidFill>
              </a:rPr>
              <a:t/>
            </a:r>
            <a:br>
              <a:rPr lang="en-NZ" sz="2000" b="1" dirty="0" smtClean="0">
                <a:solidFill>
                  <a:srgbClr val="C00000"/>
                </a:solidFill>
              </a:rPr>
            </a:br>
            <a:r>
              <a:rPr lang="en-NZ" sz="2400" b="1" dirty="0" smtClean="0">
                <a:solidFill>
                  <a:schemeClr val="accent3">
                    <a:lumMod val="50000"/>
                  </a:schemeClr>
                </a:solidFill>
              </a:rPr>
              <a:t>Design and Performance of the </a:t>
            </a:r>
            <a:r>
              <a:rPr lang="en-NZ" sz="2400" b="1" dirty="0" err="1" smtClean="0">
                <a:solidFill>
                  <a:schemeClr val="accent3">
                    <a:lumMod val="50000"/>
                  </a:schemeClr>
                </a:solidFill>
              </a:rPr>
              <a:t>Sasamua</a:t>
            </a:r>
            <a:r>
              <a:rPr lang="en-NZ" sz="2400" b="1" dirty="0" smtClean="0">
                <a:solidFill>
                  <a:schemeClr val="accent3">
                    <a:lumMod val="50000"/>
                  </a:schemeClr>
                </a:solidFill>
              </a:rPr>
              <a:t> Dam</a:t>
            </a:r>
            <a:br>
              <a:rPr lang="en-NZ" sz="2400" b="1" dirty="0" smtClean="0">
                <a:solidFill>
                  <a:schemeClr val="accent3">
                    <a:lumMod val="50000"/>
                  </a:schemeClr>
                </a:solidFill>
              </a:rPr>
            </a:br>
            <a:r>
              <a:rPr lang="en-NZ" sz="2400" b="1" dirty="0" smtClean="0">
                <a:solidFill>
                  <a:schemeClr val="accent3">
                    <a:lumMod val="50000"/>
                  </a:schemeClr>
                </a:solidFill>
              </a:rPr>
              <a:t>by</a:t>
            </a:r>
            <a:br>
              <a:rPr lang="en-NZ" sz="2400" b="1" dirty="0" smtClean="0">
                <a:solidFill>
                  <a:schemeClr val="accent3">
                    <a:lumMod val="50000"/>
                  </a:schemeClr>
                </a:solidFill>
              </a:rPr>
            </a:br>
            <a:r>
              <a:rPr lang="en-NZ" sz="2400" b="1" dirty="0" smtClean="0">
                <a:solidFill>
                  <a:schemeClr val="accent3">
                    <a:lumMod val="50000"/>
                  </a:schemeClr>
                </a:solidFill>
              </a:rPr>
              <a:t>Professor Karl </a:t>
            </a:r>
            <a:r>
              <a:rPr lang="en-NZ" sz="2400" b="1" dirty="0" err="1" smtClean="0">
                <a:solidFill>
                  <a:schemeClr val="accent3">
                    <a:lumMod val="50000"/>
                  </a:schemeClr>
                </a:solidFill>
              </a:rPr>
              <a:t>Terzaghi</a:t>
            </a:r>
            <a:r>
              <a:rPr lang="en-NZ" sz="2400" b="1" dirty="0" smtClean="0">
                <a:solidFill>
                  <a:schemeClr val="accent3">
                    <a:lumMod val="50000"/>
                  </a:schemeClr>
                </a:solidFill>
              </a:rPr>
              <a:t>, Dr, </a:t>
            </a:r>
            <a:r>
              <a:rPr lang="en-NZ" sz="2400" b="1" dirty="0" err="1" smtClean="0">
                <a:solidFill>
                  <a:schemeClr val="accent3">
                    <a:lumMod val="50000"/>
                  </a:schemeClr>
                </a:solidFill>
              </a:rPr>
              <a:t>Ing</a:t>
            </a:r>
            <a:r>
              <a:rPr lang="en-NZ" sz="2400" b="1" dirty="0" smtClean="0">
                <a:solidFill>
                  <a:schemeClr val="accent3">
                    <a:lumMod val="50000"/>
                  </a:schemeClr>
                </a:solidFill>
              </a:rPr>
              <a:t>., M.I.C.E.</a:t>
            </a:r>
            <a:br>
              <a:rPr lang="en-NZ" sz="2400" b="1" dirty="0" smtClean="0">
                <a:solidFill>
                  <a:schemeClr val="accent3">
                    <a:lumMod val="50000"/>
                  </a:schemeClr>
                </a:solidFill>
              </a:rPr>
            </a:br>
            <a:r>
              <a:rPr lang="en-NZ" sz="2400" b="1" dirty="0" smtClean="0">
                <a:solidFill>
                  <a:schemeClr val="accent3">
                    <a:lumMod val="50000"/>
                  </a:schemeClr>
                </a:solidFill>
              </a:rPr>
              <a:t>Professor of the Practice of Civil Engineering</a:t>
            </a:r>
            <a:br>
              <a:rPr lang="en-NZ" sz="2400" b="1" dirty="0" smtClean="0">
                <a:solidFill>
                  <a:schemeClr val="accent3">
                    <a:lumMod val="50000"/>
                  </a:schemeClr>
                </a:solidFill>
              </a:rPr>
            </a:br>
            <a:r>
              <a:rPr lang="en-NZ" sz="2400" b="1" dirty="0" smtClean="0">
                <a:solidFill>
                  <a:schemeClr val="accent3">
                    <a:lumMod val="50000"/>
                  </a:schemeClr>
                </a:solidFill>
              </a:rPr>
              <a:t>Harvard University, Cambridge, </a:t>
            </a:r>
            <a:r>
              <a:rPr lang="en-NZ" sz="2400" b="1" dirty="0" err="1" smtClean="0">
                <a:solidFill>
                  <a:schemeClr val="accent3">
                    <a:lumMod val="50000"/>
                  </a:schemeClr>
                </a:solidFill>
              </a:rPr>
              <a:t>Massachussets</a:t>
            </a:r>
            <a:r>
              <a:rPr lang="en-NZ" sz="2400" b="1" dirty="0" smtClean="0">
                <a:solidFill>
                  <a:schemeClr val="accent3">
                    <a:lumMod val="50000"/>
                  </a:schemeClr>
                </a:solidFill>
              </a:rPr>
              <a:t>.</a:t>
            </a:r>
            <a:r>
              <a:rPr lang="en-NZ" sz="2000" b="1" dirty="0" smtClean="0">
                <a:solidFill>
                  <a:srgbClr val="C00000"/>
                </a:solidFill>
              </a:rPr>
              <a:t/>
            </a:r>
            <a:br>
              <a:rPr lang="en-NZ" sz="2000" b="1" dirty="0" smtClean="0">
                <a:solidFill>
                  <a:srgbClr val="C00000"/>
                </a:solidFill>
              </a:rPr>
            </a:br>
            <a:r>
              <a:rPr lang="en-NZ" sz="2000" b="1" dirty="0" smtClean="0">
                <a:solidFill>
                  <a:srgbClr val="C00000"/>
                </a:solidFill>
              </a:rPr>
              <a:t/>
            </a:r>
            <a:br>
              <a:rPr lang="en-NZ" sz="2000" b="1" dirty="0" smtClean="0">
                <a:solidFill>
                  <a:srgbClr val="C00000"/>
                </a:solidFill>
              </a:rPr>
            </a:br>
            <a:r>
              <a:rPr lang="en-NZ" sz="2400" b="1" dirty="0" smtClean="0">
                <a:solidFill>
                  <a:srgbClr val="002060"/>
                </a:solidFill>
              </a:rPr>
              <a:t>The paper describes the </a:t>
            </a:r>
            <a:r>
              <a:rPr lang="en-NZ" sz="2400" b="1" dirty="0" err="1" smtClean="0">
                <a:solidFill>
                  <a:srgbClr val="002060"/>
                </a:solidFill>
              </a:rPr>
              <a:t>Sasamua</a:t>
            </a:r>
            <a:r>
              <a:rPr lang="en-NZ" sz="2400" b="1" dirty="0" smtClean="0">
                <a:solidFill>
                  <a:srgbClr val="002060"/>
                </a:solidFill>
              </a:rPr>
              <a:t> Dam in Kenya built of tropical red clay. It had been recently completed. The paper also presents information on three other dams built of similar materials, one of which was the </a:t>
            </a:r>
            <a:r>
              <a:rPr lang="en-NZ" sz="2400" b="1" dirty="0" err="1" smtClean="0">
                <a:solidFill>
                  <a:srgbClr val="002060"/>
                </a:solidFill>
              </a:rPr>
              <a:t>Cipanunjang</a:t>
            </a:r>
            <a:r>
              <a:rPr lang="en-NZ" sz="2400" b="1" dirty="0" smtClean="0">
                <a:solidFill>
                  <a:srgbClr val="002060"/>
                </a:solidFill>
              </a:rPr>
              <a:t> (</a:t>
            </a:r>
            <a:r>
              <a:rPr lang="en-NZ" sz="2400" b="1" dirty="0" err="1" smtClean="0">
                <a:solidFill>
                  <a:srgbClr val="002060"/>
                </a:solidFill>
              </a:rPr>
              <a:t>Tjipanoendjang</a:t>
            </a:r>
            <a:r>
              <a:rPr lang="en-NZ" sz="2400" b="1" dirty="0" smtClean="0">
                <a:solidFill>
                  <a:srgbClr val="002060"/>
                </a:solidFill>
              </a:rPr>
              <a:t>) dam. This was built as a water supply dam for Bandung and is still operational </a:t>
            </a:r>
            <a:endParaRPr lang="en-NZ" sz="2400" b="1" dirty="0">
              <a:solidFill>
                <a:srgbClr val="00206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6" y="1268760"/>
            <a:ext cx="2071702" cy="3888432"/>
          </a:xfrm>
          <a:solidFill>
            <a:schemeClr val="accent4">
              <a:lumMod val="20000"/>
              <a:lumOff val="80000"/>
            </a:schemeClr>
          </a:solidFill>
          <a:ln w="28575">
            <a:solidFill>
              <a:srgbClr val="C00000"/>
            </a:solidFill>
          </a:ln>
        </p:spPr>
        <p:txBody>
          <a:bodyPr>
            <a:normAutofit fontScale="90000"/>
          </a:bodyPr>
          <a:lstStyle/>
          <a:p>
            <a:r>
              <a:rPr lang="en-NZ" sz="2000" b="1" dirty="0" smtClean="0">
                <a:solidFill>
                  <a:srgbClr val="9A0000"/>
                </a:solidFill>
              </a:rPr>
              <a:t>Dams built of similar soil to the </a:t>
            </a:r>
            <a:r>
              <a:rPr lang="en-NZ" sz="2000" b="1" dirty="0" err="1" smtClean="0">
                <a:solidFill>
                  <a:srgbClr val="9A0000"/>
                </a:solidFill>
              </a:rPr>
              <a:t>Sasamua</a:t>
            </a:r>
            <a:r>
              <a:rPr lang="en-NZ" sz="2000" b="1" dirty="0" smtClean="0">
                <a:solidFill>
                  <a:srgbClr val="9A0000"/>
                </a:solidFill>
              </a:rPr>
              <a:t> Dam in Kenya</a:t>
            </a:r>
            <a:br>
              <a:rPr lang="en-NZ" sz="2000" b="1" dirty="0" smtClean="0">
                <a:solidFill>
                  <a:srgbClr val="9A0000"/>
                </a:solidFill>
              </a:rPr>
            </a:br>
            <a:r>
              <a:rPr lang="en-NZ" sz="2000" b="1" dirty="0" smtClean="0">
                <a:solidFill>
                  <a:srgbClr val="9A0000"/>
                </a:solidFill>
              </a:rPr>
              <a:t/>
            </a:r>
            <a:br>
              <a:rPr lang="en-NZ" sz="2000" b="1" dirty="0" smtClean="0">
                <a:solidFill>
                  <a:srgbClr val="9A0000"/>
                </a:solidFill>
              </a:rPr>
            </a:br>
            <a:r>
              <a:rPr lang="en-NZ" sz="2000" b="1" dirty="0" smtClean="0">
                <a:solidFill>
                  <a:srgbClr val="9A0000"/>
                </a:solidFill>
              </a:rPr>
              <a:t>- investigated by </a:t>
            </a:r>
            <a:r>
              <a:rPr lang="en-NZ" sz="2000" b="1" dirty="0" err="1" smtClean="0">
                <a:solidFill>
                  <a:srgbClr val="9A0000"/>
                </a:solidFill>
              </a:rPr>
              <a:t>Terzaghi</a:t>
            </a:r>
            <a:r>
              <a:rPr lang="en-NZ" sz="2000" b="1" dirty="0" smtClean="0">
                <a:solidFill>
                  <a:srgbClr val="9A0000"/>
                </a:solidFill>
              </a:rPr>
              <a:t> in 1957, and described in his paper on the </a:t>
            </a:r>
            <a:r>
              <a:rPr lang="en-NZ" sz="2000" b="1" dirty="0" err="1" smtClean="0">
                <a:solidFill>
                  <a:srgbClr val="9A0000"/>
                </a:solidFill>
              </a:rPr>
              <a:t>Sasamua</a:t>
            </a:r>
            <a:r>
              <a:rPr lang="en-NZ" sz="2000" b="1" dirty="0" smtClean="0">
                <a:solidFill>
                  <a:srgbClr val="9A0000"/>
                </a:solidFill>
              </a:rPr>
              <a:t> Dam</a:t>
            </a:r>
            <a:br>
              <a:rPr lang="en-NZ" sz="2000" b="1" dirty="0" smtClean="0">
                <a:solidFill>
                  <a:srgbClr val="9A0000"/>
                </a:solidFill>
              </a:rPr>
            </a:br>
            <a:r>
              <a:rPr lang="en-NZ" sz="2000" b="1" dirty="0" smtClean="0">
                <a:solidFill>
                  <a:srgbClr val="9A0000"/>
                </a:solidFill>
              </a:rPr>
              <a:t/>
            </a:r>
            <a:br>
              <a:rPr lang="en-NZ" sz="2000" b="1" dirty="0" smtClean="0">
                <a:solidFill>
                  <a:srgbClr val="9A0000"/>
                </a:solidFill>
              </a:rPr>
            </a:br>
            <a:r>
              <a:rPr lang="en-NZ" sz="2000" b="1" dirty="0" smtClean="0">
                <a:solidFill>
                  <a:srgbClr val="9A0000"/>
                </a:solidFill>
              </a:rPr>
              <a:t>- a figure from </a:t>
            </a:r>
            <a:r>
              <a:rPr lang="en-NZ" sz="2000" b="1" dirty="0" err="1" smtClean="0">
                <a:solidFill>
                  <a:srgbClr val="9A0000"/>
                </a:solidFill>
              </a:rPr>
              <a:t>Terzaghi’s</a:t>
            </a:r>
            <a:r>
              <a:rPr lang="en-NZ" sz="2000" b="1" dirty="0" smtClean="0">
                <a:solidFill>
                  <a:srgbClr val="9A0000"/>
                </a:solidFill>
              </a:rPr>
              <a:t> paper </a:t>
            </a:r>
            <a:endParaRPr lang="en-NZ" sz="2000" b="1" dirty="0">
              <a:solidFill>
                <a:srgbClr val="9A0000"/>
              </a:solidFill>
            </a:endParaRPr>
          </a:p>
        </p:txBody>
      </p:sp>
      <p:pic>
        <p:nvPicPr>
          <p:cNvPr id="3" name="Picture 2" descr="Terzaghi Sasamua paper Fig. 5.jpg"/>
          <p:cNvPicPr>
            <a:picLocks noChangeAspect="1"/>
          </p:cNvPicPr>
          <p:nvPr/>
        </p:nvPicPr>
        <p:blipFill>
          <a:blip r:embed="rId2" cstate="print"/>
          <a:srcRect l="3832" t="4494" r="6074"/>
          <a:stretch>
            <a:fillRect/>
          </a:stretch>
        </p:blipFill>
        <p:spPr>
          <a:xfrm>
            <a:off x="2275898" y="155695"/>
            <a:ext cx="6868134" cy="6559453"/>
          </a:xfrm>
          <a:prstGeom prst="rect">
            <a:avLst/>
          </a:prstGeom>
          <a:solidFill>
            <a:schemeClr val="tx1">
              <a:lumMod val="65000"/>
              <a:lumOff val="35000"/>
            </a:schemeClr>
          </a:solidFill>
          <a:ln w="28575">
            <a:solidFill>
              <a:srgbClr val="C00000"/>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6154742"/>
            <a:ext cx="8858312" cy="560406"/>
          </a:xfrm>
          <a:solidFill>
            <a:schemeClr val="accent4">
              <a:lumMod val="20000"/>
              <a:lumOff val="80000"/>
            </a:schemeClr>
          </a:solidFill>
          <a:ln w="28575">
            <a:solidFill>
              <a:srgbClr val="C00000"/>
            </a:solidFill>
          </a:ln>
        </p:spPr>
        <p:txBody>
          <a:bodyPr>
            <a:normAutofit fontScale="90000"/>
          </a:bodyPr>
          <a:lstStyle/>
          <a:p>
            <a:r>
              <a:rPr lang="en-NZ" sz="2000" b="1" dirty="0" smtClean="0">
                <a:solidFill>
                  <a:srgbClr val="9A0000"/>
                </a:solidFill>
              </a:rPr>
              <a:t>Comments on </a:t>
            </a:r>
            <a:r>
              <a:rPr lang="en-NZ" sz="2000" b="1" dirty="0" err="1" smtClean="0">
                <a:solidFill>
                  <a:srgbClr val="9A0000"/>
                </a:solidFill>
              </a:rPr>
              <a:t>Cipanunjang</a:t>
            </a:r>
            <a:r>
              <a:rPr lang="en-NZ" sz="2000" b="1" dirty="0" smtClean="0">
                <a:solidFill>
                  <a:srgbClr val="9A0000"/>
                </a:solidFill>
              </a:rPr>
              <a:t> Dam from </a:t>
            </a:r>
            <a:r>
              <a:rPr lang="en-NZ" sz="2000" b="1" dirty="0" err="1" smtClean="0">
                <a:solidFill>
                  <a:srgbClr val="9A0000"/>
                </a:solidFill>
              </a:rPr>
              <a:t>Terzaghi’s</a:t>
            </a:r>
            <a:r>
              <a:rPr lang="en-NZ" sz="2000" b="1" dirty="0" smtClean="0">
                <a:solidFill>
                  <a:srgbClr val="9A0000"/>
                </a:solidFill>
              </a:rPr>
              <a:t> paper on the </a:t>
            </a:r>
            <a:r>
              <a:rPr lang="en-NZ" sz="2000" b="1" dirty="0" err="1" smtClean="0">
                <a:solidFill>
                  <a:srgbClr val="9A0000"/>
                </a:solidFill>
              </a:rPr>
              <a:t>Sasamua</a:t>
            </a:r>
            <a:r>
              <a:rPr lang="en-NZ" sz="2000" b="1" dirty="0" smtClean="0">
                <a:solidFill>
                  <a:srgbClr val="9A0000"/>
                </a:solidFill>
              </a:rPr>
              <a:t> dam.</a:t>
            </a:r>
            <a:endParaRPr lang="en-NZ" sz="2000" b="1" dirty="0">
              <a:solidFill>
                <a:srgbClr val="9A0000"/>
              </a:solidFill>
            </a:endParaRPr>
          </a:p>
        </p:txBody>
      </p:sp>
      <p:pic>
        <p:nvPicPr>
          <p:cNvPr id="3" name="Picture 2" descr="Terzaghi Sasamua paper  - text.jpg"/>
          <p:cNvPicPr>
            <a:picLocks noChangeAspect="1"/>
          </p:cNvPicPr>
          <p:nvPr/>
        </p:nvPicPr>
        <p:blipFill>
          <a:blip r:embed="rId2" cstate="print"/>
          <a:srcRect t="2845"/>
          <a:stretch>
            <a:fillRect/>
          </a:stretch>
        </p:blipFill>
        <p:spPr>
          <a:xfrm>
            <a:off x="500034" y="3714752"/>
            <a:ext cx="8072494" cy="2286016"/>
          </a:xfrm>
          <a:prstGeom prst="rect">
            <a:avLst/>
          </a:prstGeom>
          <a:ln w="28575">
            <a:solidFill>
              <a:srgbClr val="C00000"/>
            </a:solidFill>
          </a:ln>
        </p:spPr>
      </p:pic>
      <p:pic>
        <p:nvPicPr>
          <p:cNvPr id="4" name="Picture 3" descr="Terzaghi Sasamua paper Fig. 10.jpg"/>
          <p:cNvPicPr>
            <a:picLocks noChangeAspect="1"/>
          </p:cNvPicPr>
          <p:nvPr/>
        </p:nvPicPr>
        <p:blipFill>
          <a:blip r:embed="rId3" cstate="print"/>
          <a:srcRect l="6315" t="5316" r="4211" b="4308"/>
          <a:stretch>
            <a:fillRect/>
          </a:stretch>
        </p:blipFill>
        <p:spPr>
          <a:xfrm>
            <a:off x="857224" y="-24"/>
            <a:ext cx="5857916" cy="3514750"/>
          </a:xfrm>
          <a:prstGeom prst="rect">
            <a:avLst/>
          </a:prstGeom>
          <a:ln w="28575">
            <a:solidFill>
              <a:srgbClr val="C00000"/>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8802"/>
            <a:ext cx="1857356" cy="2500330"/>
          </a:xfrm>
          <a:ln>
            <a:solidFill>
              <a:srgbClr val="C00000"/>
            </a:solidFill>
          </a:ln>
        </p:spPr>
        <p:txBody>
          <a:bodyPr>
            <a:normAutofit fontScale="90000"/>
          </a:bodyPr>
          <a:lstStyle/>
          <a:p>
            <a:r>
              <a:rPr lang="en-NZ" sz="2000" b="1" dirty="0" err="1" smtClean="0">
                <a:solidFill>
                  <a:srgbClr val="C00000"/>
                </a:solidFill>
              </a:rPr>
              <a:t>Perilaku</a:t>
            </a:r>
            <a:r>
              <a:rPr lang="en-NZ" sz="2000" b="1" dirty="0" smtClean="0">
                <a:solidFill>
                  <a:srgbClr val="C00000"/>
                </a:solidFill>
              </a:rPr>
              <a:t> </a:t>
            </a:r>
            <a:r>
              <a:rPr lang="en-NZ" sz="2000" b="1" dirty="0" err="1" smtClean="0">
                <a:solidFill>
                  <a:srgbClr val="C00000"/>
                </a:solidFill>
              </a:rPr>
              <a:t>pemampatan</a:t>
            </a:r>
            <a:r>
              <a:rPr lang="en-NZ" sz="2000" b="1" dirty="0" smtClean="0">
                <a:solidFill>
                  <a:srgbClr val="C00000"/>
                </a:solidFill>
              </a:rPr>
              <a:t> (compression behaviour)</a:t>
            </a:r>
            <a:br>
              <a:rPr lang="en-NZ" sz="2000" b="1" dirty="0" smtClean="0">
                <a:solidFill>
                  <a:srgbClr val="C00000"/>
                </a:solidFill>
              </a:rPr>
            </a:br>
            <a:r>
              <a:rPr lang="en-NZ" sz="2000" b="1" dirty="0" smtClean="0">
                <a:solidFill>
                  <a:srgbClr val="C00000"/>
                </a:solidFill>
              </a:rPr>
              <a:t>- </a:t>
            </a:r>
            <a:r>
              <a:rPr lang="en-NZ" sz="2000" b="1" dirty="0" err="1" smtClean="0">
                <a:solidFill>
                  <a:srgbClr val="C00000"/>
                </a:solidFill>
              </a:rPr>
              <a:t>gambar</a:t>
            </a:r>
            <a:r>
              <a:rPr lang="en-NZ" sz="2000" b="1" dirty="0" smtClean="0">
                <a:solidFill>
                  <a:srgbClr val="C00000"/>
                </a:solidFill>
              </a:rPr>
              <a:t> yang </a:t>
            </a:r>
            <a:r>
              <a:rPr lang="en-NZ" sz="2000" b="1" dirty="0" err="1" smtClean="0">
                <a:solidFill>
                  <a:srgbClr val="C00000"/>
                </a:solidFill>
              </a:rPr>
              <a:t>biasa</a:t>
            </a:r>
            <a:r>
              <a:rPr lang="en-NZ" sz="2000" b="1" dirty="0" smtClean="0">
                <a:solidFill>
                  <a:srgbClr val="C00000"/>
                </a:solidFill>
              </a:rPr>
              <a:t> </a:t>
            </a:r>
            <a:r>
              <a:rPr lang="en-NZ" sz="2000" b="1" dirty="0" err="1" smtClean="0">
                <a:solidFill>
                  <a:srgbClr val="C00000"/>
                </a:solidFill>
              </a:rPr>
              <a:t>kita</a:t>
            </a:r>
            <a:r>
              <a:rPr lang="en-NZ" sz="2000" b="1" dirty="0" smtClean="0">
                <a:solidFill>
                  <a:srgbClr val="C00000"/>
                </a:solidFill>
              </a:rPr>
              <a:t> </a:t>
            </a:r>
            <a:r>
              <a:rPr lang="en-NZ" sz="2000" b="1" dirty="0" err="1" smtClean="0">
                <a:solidFill>
                  <a:srgbClr val="C00000"/>
                </a:solidFill>
              </a:rPr>
              <a:t>pelajari</a:t>
            </a:r>
            <a:r>
              <a:rPr lang="en-NZ" sz="2000" b="1" dirty="0" smtClean="0">
                <a:solidFill>
                  <a:srgbClr val="C00000"/>
                </a:solidFill>
              </a:rPr>
              <a:t> </a:t>
            </a:r>
            <a:r>
              <a:rPr lang="en-NZ" sz="2000" b="1" dirty="0" err="1" smtClean="0">
                <a:solidFill>
                  <a:srgbClr val="C00000"/>
                </a:solidFill>
              </a:rPr>
              <a:t>di</a:t>
            </a:r>
            <a:r>
              <a:rPr lang="en-NZ" sz="2000" b="1" dirty="0" smtClean="0">
                <a:solidFill>
                  <a:srgbClr val="C00000"/>
                </a:solidFill>
              </a:rPr>
              <a:t> </a:t>
            </a:r>
            <a:r>
              <a:rPr lang="en-NZ" sz="2000" b="1" dirty="0" err="1" smtClean="0">
                <a:solidFill>
                  <a:srgbClr val="C00000"/>
                </a:solidFill>
              </a:rPr>
              <a:t>universitas</a:t>
            </a:r>
            <a:endParaRPr lang="en-NZ" sz="2000" b="1" dirty="0">
              <a:solidFill>
                <a:srgbClr val="C00000"/>
              </a:solidFill>
            </a:endParaRPr>
          </a:p>
        </p:txBody>
      </p:sp>
      <p:pic>
        <p:nvPicPr>
          <p:cNvPr id="3" name="Picture 2" descr="Figure 8.9 PP.wmf"/>
          <p:cNvPicPr>
            <a:picLocks noChangeAspect="1"/>
          </p:cNvPicPr>
          <p:nvPr/>
        </p:nvPicPr>
        <p:blipFill>
          <a:blip r:embed="rId3" cstate="print"/>
          <a:srcRect l="-1728" t="-6246" r="-315" b="-6246"/>
          <a:stretch>
            <a:fillRect/>
          </a:stretch>
        </p:blipFill>
        <p:spPr>
          <a:xfrm>
            <a:off x="2000801" y="122465"/>
            <a:ext cx="6963687" cy="6618903"/>
          </a:xfrm>
          <a:prstGeom prst="rect">
            <a:avLst/>
          </a:prstGeom>
          <a:solidFill>
            <a:schemeClr val="accent3">
              <a:lumMod val="20000"/>
              <a:lumOff val="80000"/>
            </a:schemeClr>
          </a:solidFill>
          <a:ln w="28575">
            <a:solidFill>
              <a:srgbClr val="C00000"/>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4929198"/>
            <a:ext cx="8572560" cy="1714512"/>
          </a:xfrm>
          <a:solidFill>
            <a:schemeClr val="bg1"/>
          </a:solidFill>
          <a:ln w="28575">
            <a:solidFill>
              <a:srgbClr val="C00000"/>
            </a:solidFill>
          </a:ln>
        </p:spPr>
        <p:txBody>
          <a:bodyPr>
            <a:normAutofit fontScale="90000"/>
          </a:bodyPr>
          <a:lstStyle/>
          <a:p>
            <a:r>
              <a:rPr lang="en-NZ" sz="2000" b="1" dirty="0" err="1" smtClean="0">
                <a:solidFill>
                  <a:srgbClr val="C00000"/>
                </a:solidFill>
              </a:rPr>
              <a:t>Gambar</a:t>
            </a:r>
            <a:r>
              <a:rPr lang="en-NZ" sz="2000" b="1" dirty="0" smtClean="0">
                <a:solidFill>
                  <a:srgbClr val="C00000"/>
                </a:solidFill>
              </a:rPr>
              <a:t> 17.5 </a:t>
            </a:r>
            <a:r>
              <a:rPr lang="en-NZ" sz="2000" b="1" dirty="0" err="1" smtClean="0">
                <a:solidFill>
                  <a:srgbClr val="C00000"/>
                </a:solidFill>
              </a:rPr>
              <a:t>Uji</a:t>
            </a:r>
            <a:r>
              <a:rPr lang="en-NZ" sz="2000" b="1" dirty="0" smtClean="0">
                <a:solidFill>
                  <a:srgbClr val="C00000"/>
                </a:solidFill>
              </a:rPr>
              <a:t> </a:t>
            </a:r>
            <a:r>
              <a:rPr lang="en-NZ" sz="2000" b="1" dirty="0" err="1" smtClean="0">
                <a:solidFill>
                  <a:srgbClr val="C00000"/>
                </a:solidFill>
              </a:rPr>
              <a:t>oedometer</a:t>
            </a:r>
            <a:r>
              <a:rPr lang="en-NZ" sz="2000" b="1" dirty="0" smtClean="0">
                <a:solidFill>
                  <a:srgbClr val="C00000"/>
                </a:solidFill>
              </a:rPr>
              <a:t> </a:t>
            </a:r>
            <a:r>
              <a:rPr lang="en-NZ" sz="2000" b="1" dirty="0" err="1" smtClean="0">
                <a:solidFill>
                  <a:srgbClr val="C00000"/>
                </a:solidFill>
              </a:rPr>
              <a:t>pada</a:t>
            </a:r>
            <a:r>
              <a:rPr lang="en-NZ" sz="2000" b="1" dirty="0" smtClean="0">
                <a:solidFill>
                  <a:srgbClr val="C00000"/>
                </a:solidFill>
              </a:rPr>
              <a:t> </a:t>
            </a:r>
            <a:r>
              <a:rPr lang="en-NZ" sz="2000" b="1" dirty="0" err="1" smtClean="0">
                <a:solidFill>
                  <a:srgbClr val="C00000"/>
                </a:solidFill>
              </a:rPr>
              <a:t>tanah</a:t>
            </a:r>
            <a:r>
              <a:rPr lang="en-NZ" sz="2000" b="1" dirty="0" smtClean="0">
                <a:solidFill>
                  <a:srgbClr val="C00000"/>
                </a:solidFill>
              </a:rPr>
              <a:t> </a:t>
            </a:r>
            <a:r>
              <a:rPr lang="en-NZ" sz="2000" b="1" dirty="0" err="1" smtClean="0">
                <a:solidFill>
                  <a:srgbClr val="C00000"/>
                </a:solidFill>
              </a:rPr>
              <a:t>merah</a:t>
            </a:r>
            <a:r>
              <a:rPr lang="en-NZ" sz="2000" b="1" dirty="0" smtClean="0">
                <a:solidFill>
                  <a:srgbClr val="C00000"/>
                </a:solidFill>
              </a:rPr>
              <a:t>:</a:t>
            </a:r>
            <a:br>
              <a:rPr lang="en-NZ" sz="2000" b="1" dirty="0" smtClean="0">
                <a:solidFill>
                  <a:srgbClr val="C00000"/>
                </a:solidFill>
              </a:rPr>
            </a:br>
            <a:r>
              <a:rPr lang="en-NZ" sz="2000" b="1" dirty="0" smtClean="0">
                <a:solidFill>
                  <a:srgbClr val="C00000"/>
                </a:solidFill>
              </a:rPr>
              <a:t/>
            </a:r>
            <a:br>
              <a:rPr lang="en-NZ" sz="2000" b="1" dirty="0" smtClean="0">
                <a:solidFill>
                  <a:srgbClr val="C00000"/>
                </a:solidFill>
              </a:rPr>
            </a:br>
            <a:r>
              <a:rPr lang="en-NZ" sz="2000" b="1" dirty="0" smtClean="0">
                <a:solidFill>
                  <a:srgbClr val="C00000"/>
                </a:solidFill>
              </a:rPr>
              <a:t> </a:t>
            </a:r>
            <a:r>
              <a:rPr lang="en-NZ" sz="2000" b="1" dirty="0" err="1" smtClean="0">
                <a:solidFill>
                  <a:srgbClr val="C00000"/>
                </a:solidFill>
              </a:rPr>
              <a:t>dengan</a:t>
            </a:r>
            <a:r>
              <a:rPr lang="en-NZ" sz="2000" b="1" dirty="0" smtClean="0">
                <a:solidFill>
                  <a:srgbClr val="C00000"/>
                </a:solidFill>
              </a:rPr>
              <a:t> </a:t>
            </a:r>
            <a:r>
              <a:rPr lang="en-NZ" sz="2000" b="1" dirty="0" err="1" smtClean="0">
                <a:solidFill>
                  <a:srgbClr val="C00000"/>
                </a:solidFill>
              </a:rPr>
              <a:t>skala</a:t>
            </a:r>
            <a:r>
              <a:rPr lang="en-NZ" sz="2000" b="1" dirty="0" smtClean="0">
                <a:solidFill>
                  <a:srgbClr val="C00000"/>
                </a:solidFill>
              </a:rPr>
              <a:t> </a:t>
            </a:r>
            <a:r>
              <a:rPr lang="en-NZ" sz="2000" b="1" dirty="0" err="1" smtClean="0">
                <a:solidFill>
                  <a:srgbClr val="C00000"/>
                </a:solidFill>
              </a:rPr>
              <a:t>logaritmis</a:t>
            </a:r>
            <a:r>
              <a:rPr lang="en-NZ" sz="2000" b="1" dirty="0" smtClean="0">
                <a:solidFill>
                  <a:srgbClr val="C00000"/>
                </a:solidFill>
              </a:rPr>
              <a:t> </a:t>
            </a:r>
            <a:r>
              <a:rPr lang="en-NZ" sz="2000" b="1" dirty="0" err="1" smtClean="0">
                <a:solidFill>
                  <a:srgbClr val="C00000"/>
                </a:solidFill>
              </a:rPr>
              <a:t>mungkin</a:t>
            </a:r>
            <a:r>
              <a:rPr lang="en-NZ" sz="2000" b="1" dirty="0" smtClean="0">
                <a:solidFill>
                  <a:srgbClr val="C00000"/>
                </a:solidFill>
              </a:rPr>
              <a:t> </a:t>
            </a:r>
            <a:r>
              <a:rPr lang="en-NZ" sz="2000" b="1" dirty="0" err="1" smtClean="0">
                <a:solidFill>
                  <a:srgbClr val="C00000"/>
                </a:solidFill>
              </a:rPr>
              <a:t>dianggap</a:t>
            </a:r>
            <a:r>
              <a:rPr lang="en-NZ" sz="2000" b="1" dirty="0" smtClean="0">
                <a:solidFill>
                  <a:srgbClr val="C00000"/>
                </a:solidFill>
              </a:rPr>
              <a:t> </a:t>
            </a:r>
            <a:r>
              <a:rPr lang="en-NZ" sz="2000" b="1" dirty="0" err="1" smtClean="0">
                <a:solidFill>
                  <a:srgbClr val="C00000"/>
                </a:solidFill>
              </a:rPr>
              <a:t>ada</a:t>
            </a:r>
            <a:r>
              <a:rPr lang="en-NZ" sz="2000" b="1" dirty="0" smtClean="0">
                <a:solidFill>
                  <a:srgbClr val="C00000"/>
                </a:solidFill>
              </a:rPr>
              <a:t> </a:t>
            </a:r>
            <a:r>
              <a:rPr lang="en-NZ" sz="2000" b="1" dirty="0" err="1" smtClean="0">
                <a:solidFill>
                  <a:srgbClr val="C00000"/>
                </a:solidFill>
              </a:rPr>
              <a:t>tekanan</a:t>
            </a:r>
            <a:r>
              <a:rPr lang="en-NZ" sz="2000" b="1" dirty="0" smtClean="0">
                <a:solidFill>
                  <a:srgbClr val="C00000"/>
                </a:solidFill>
              </a:rPr>
              <a:t> </a:t>
            </a:r>
            <a:r>
              <a:rPr lang="en-NZ" sz="2000" b="1" dirty="0" err="1" smtClean="0">
                <a:solidFill>
                  <a:srgbClr val="C00000"/>
                </a:solidFill>
              </a:rPr>
              <a:t>prekonsolidasi</a:t>
            </a:r>
            <a:r>
              <a:rPr lang="en-NZ" sz="1000" b="1" dirty="0" smtClean="0">
                <a:solidFill>
                  <a:srgbClr val="C00000"/>
                </a:solidFill>
              </a:rPr>
              <a:t/>
            </a:r>
            <a:br>
              <a:rPr lang="en-NZ" sz="1000" b="1" dirty="0" smtClean="0">
                <a:solidFill>
                  <a:srgbClr val="C00000"/>
                </a:solidFill>
              </a:rPr>
            </a:br>
            <a:r>
              <a:rPr lang="en-NZ" sz="2000" b="1" dirty="0" smtClean="0">
                <a:solidFill>
                  <a:srgbClr val="C00000"/>
                </a:solidFill>
              </a:rPr>
              <a:t>- </a:t>
            </a:r>
            <a:r>
              <a:rPr lang="en-NZ" sz="2000" b="1" dirty="0" err="1" smtClean="0">
                <a:solidFill>
                  <a:srgbClr val="C00000"/>
                </a:solidFill>
              </a:rPr>
              <a:t>ternyata</a:t>
            </a:r>
            <a:r>
              <a:rPr lang="en-NZ" sz="2000" b="1" dirty="0" smtClean="0">
                <a:solidFill>
                  <a:srgbClr val="C00000"/>
                </a:solidFill>
              </a:rPr>
              <a:t> </a:t>
            </a:r>
            <a:r>
              <a:rPr lang="en-NZ" sz="2000" b="1" dirty="0" err="1" smtClean="0">
                <a:solidFill>
                  <a:srgbClr val="C00000"/>
                </a:solidFill>
              </a:rPr>
              <a:t>dengan</a:t>
            </a:r>
            <a:r>
              <a:rPr lang="en-NZ" sz="2000" b="1" dirty="0" smtClean="0">
                <a:solidFill>
                  <a:srgbClr val="C00000"/>
                </a:solidFill>
              </a:rPr>
              <a:t> </a:t>
            </a:r>
            <a:r>
              <a:rPr lang="en-NZ" sz="2000" b="1" dirty="0" err="1" smtClean="0">
                <a:solidFill>
                  <a:srgbClr val="C00000"/>
                </a:solidFill>
              </a:rPr>
              <a:t>skala</a:t>
            </a:r>
            <a:r>
              <a:rPr lang="en-NZ" sz="2000" b="1" dirty="0" smtClean="0">
                <a:solidFill>
                  <a:srgbClr val="C00000"/>
                </a:solidFill>
              </a:rPr>
              <a:t> </a:t>
            </a:r>
            <a:r>
              <a:rPr lang="en-NZ" sz="2000" b="1" dirty="0" err="1" smtClean="0">
                <a:solidFill>
                  <a:srgbClr val="C00000"/>
                </a:solidFill>
              </a:rPr>
              <a:t>liniar</a:t>
            </a:r>
            <a:r>
              <a:rPr lang="en-NZ" sz="2000" b="1" dirty="0" smtClean="0">
                <a:solidFill>
                  <a:srgbClr val="C00000"/>
                </a:solidFill>
              </a:rPr>
              <a:t> </a:t>
            </a:r>
            <a:r>
              <a:rPr lang="en-NZ" sz="2000" b="1" dirty="0" err="1" smtClean="0">
                <a:solidFill>
                  <a:srgbClr val="C00000"/>
                </a:solidFill>
              </a:rPr>
              <a:t>tidak</a:t>
            </a:r>
            <a:r>
              <a:rPr lang="en-NZ" sz="2000" b="1" dirty="0" smtClean="0">
                <a:solidFill>
                  <a:srgbClr val="C00000"/>
                </a:solidFill>
              </a:rPr>
              <a:t> </a:t>
            </a:r>
            <a:r>
              <a:rPr lang="en-NZ" sz="2000" b="1" dirty="0" err="1" smtClean="0">
                <a:solidFill>
                  <a:srgbClr val="C00000"/>
                </a:solidFill>
              </a:rPr>
              <a:t>kelihatan</a:t>
            </a:r>
            <a:r>
              <a:rPr lang="en-NZ" sz="2000" b="1" dirty="0" smtClean="0">
                <a:solidFill>
                  <a:srgbClr val="C00000"/>
                </a:solidFill>
              </a:rPr>
              <a:t> </a:t>
            </a:r>
            <a:r>
              <a:rPr lang="en-NZ" sz="2000" b="1" dirty="0" err="1" smtClean="0">
                <a:solidFill>
                  <a:srgbClr val="C00000"/>
                </a:solidFill>
              </a:rPr>
              <a:t>adanya</a:t>
            </a:r>
            <a:r>
              <a:rPr lang="en-NZ" sz="2000" b="1" dirty="0" smtClean="0">
                <a:solidFill>
                  <a:srgbClr val="C00000"/>
                </a:solidFill>
              </a:rPr>
              <a:t> </a:t>
            </a:r>
            <a:r>
              <a:rPr lang="en-NZ" sz="2000" b="1" dirty="0" err="1" smtClean="0">
                <a:solidFill>
                  <a:srgbClr val="C00000"/>
                </a:solidFill>
              </a:rPr>
              <a:t>tekanan</a:t>
            </a:r>
            <a:r>
              <a:rPr lang="en-NZ" sz="2000" b="1" dirty="0" smtClean="0">
                <a:solidFill>
                  <a:srgbClr val="C00000"/>
                </a:solidFill>
              </a:rPr>
              <a:t> </a:t>
            </a:r>
            <a:r>
              <a:rPr lang="en-NZ" sz="2000" b="1" dirty="0" err="1" smtClean="0">
                <a:solidFill>
                  <a:srgbClr val="C00000"/>
                </a:solidFill>
              </a:rPr>
              <a:t>prekonsolidasi</a:t>
            </a:r>
            <a:r>
              <a:rPr lang="en-NZ" sz="2000" b="1" dirty="0" smtClean="0">
                <a:solidFill>
                  <a:srgbClr val="C00000"/>
                </a:solidFill>
              </a:rPr>
              <a:t>, </a:t>
            </a:r>
            <a:r>
              <a:rPr lang="en-NZ" sz="2000" b="1" dirty="0" err="1" smtClean="0">
                <a:solidFill>
                  <a:srgbClr val="C00000"/>
                </a:solidFill>
              </a:rPr>
              <a:t>apalagi</a:t>
            </a:r>
            <a:r>
              <a:rPr lang="en-NZ" sz="2000" b="1" dirty="0" smtClean="0">
                <a:solidFill>
                  <a:srgbClr val="C00000"/>
                </a:solidFill>
              </a:rPr>
              <a:t> </a:t>
            </a:r>
            <a:r>
              <a:rPr lang="en-NZ" sz="2000" b="1" dirty="0" err="1" smtClean="0">
                <a:solidFill>
                  <a:srgbClr val="C00000"/>
                </a:solidFill>
              </a:rPr>
              <a:t>nilai</a:t>
            </a:r>
            <a:r>
              <a:rPr lang="en-NZ" sz="2000" b="1" dirty="0" smtClean="0">
                <a:solidFill>
                  <a:srgbClr val="C00000"/>
                </a:solidFill>
              </a:rPr>
              <a:t> parameter C</a:t>
            </a:r>
            <a:r>
              <a:rPr lang="en-NZ" sz="2000" b="1" baseline="-25000" dirty="0" smtClean="0">
                <a:solidFill>
                  <a:srgbClr val="C00000"/>
                </a:solidFill>
              </a:rPr>
              <a:t>c</a:t>
            </a:r>
            <a:r>
              <a:rPr lang="en-NZ" sz="2000" b="1" dirty="0" smtClean="0">
                <a:solidFill>
                  <a:srgbClr val="C00000"/>
                </a:solidFill>
              </a:rPr>
              <a:t> </a:t>
            </a:r>
            <a:r>
              <a:rPr lang="en-NZ" sz="2000" b="1" dirty="0" err="1" smtClean="0">
                <a:solidFill>
                  <a:srgbClr val="C00000"/>
                </a:solidFill>
              </a:rPr>
              <a:t>dan</a:t>
            </a:r>
            <a:r>
              <a:rPr lang="en-NZ" sz="2000" b="1" dirty="0" smtClean="0">
                <a:solidFill>
                  <a:srgbClr val="C00000"/>
                </a:solidFill>
              </a:rPr>
              <a:t> C</a:t>
            </a:r>
            <a:r>
              <a:rPr lang="en-NZ" sz="2000" b="1" baseline="-25000" dirty="0" smtClean="0">
                <a:solidFill>
                  <a:srgbClr val="C00000"/>
                </a:solidFill>
              </a:rPr>
              <a:t>s</a:t>
            </a:r>
            <a:r>
              <a:rPr lang="en-NZ" sz="2000" b="1" dirty="0" smtClean="0">
                <a:solidFill>
                  <a:srgbClr val="C00000"/>
                </a:solidFill>
              </a:rPr>
              <a:t> </a:t>
            </a:r>
            <a:r>
              <a:rPr lang="en-NZ" sz="2000" b="1" dirty="0" err="1" smtClean="0">
                <a:solidFill>
                  <a:srgbClr val="C00000"/>
                </a:solidFill>
              </a:rPr>
              <a:t>kurang</a:t>
            </a:r>
            <a:r>
              <a:rPr lang="en-NZ" sz="2000" b="1" dirty="0" smtClean="0">
                <a:solidFill>
                  <a:srgbClr val="C00000"/>
                </a:solidFill>
              </a:rPr>
              <a:t> </a:t>
            </a:r>
            <a:r>
              <a:rPr lang="en-NZ" sz="2000" b="1" dirty="0" err="1" smtClean="0">
                <a:solidFill>
                  <a:srgbClr val="C00000"/>
                </a:solidFill>
              </a:rPr>
              <a:t>jelas</a:t>
            </a:r>
            <a:r>
              <a:rPr lang="en-NZ" sz="2000" b="1" dirty="0" smtClean="0">
                <a:solidFill>
                  <a:srgbClr val="C00000"/>
                </a:solidFill>
              </a:rPr>
              <a:t>, </a:t>
            </a:r>
            <a:r>
              <a:rPr lang="en-NZ" sz="2000" b="1" dirty="0" err="1" smtClean="0">
                <a:solidFill>
                  <a:srgbClr val="C00000"/>
                </a:solidFill>
              </a:rPr>
              <a:t>karena</a:t>
            </a:r>
            <a:r>
              <a:rPr lang="en-NZ" sz="2000" b="1" dirty="0" smtClean="0">
                <a:solidFill>
                  <a:srgbClr val="C00000"/>
                </a:solidFill>
              </a:rPr>
              <a:t> </a:t>
            </a:r>
            <a:r>
              <a:rPr lang="en-NZ" sz="2000" b="1" dirty="0" err="1" smtClean="0">
                <a:solidFill>
                  <a:srgbClr val="C00000"/>
                </a:solidFill>
              </a:rPr>
              <a:t>garisnya</a:t>
            </a:r>
            <a:r>
              <a:rPr lang="en-NZ" sz="2000" b="1" dirty="0" smtClean="0">
                <a:solidFill>
                  <a:srgbClr val="C00000"/>
                </a:solidFill>
              </a:rPr>
              <a:t> </a:t>
            </a:r>
            <a:r>
              <a:rPr lang="en-NZ" sz="2000" b="1" dirty="0" err="1" smtClean="0">
                <a:solidFill>
                  <a:srgbClr val="C00000"/>
                </a:solidFill>
              </a:rPr>
              <a:t>tidak</a:t>
            </a:r>
            <a:r>
              <a:rPr lang="en-NZ" sz="2000" b="1" dirty="0" smtClean="0">
                <a:solidFill>
                  <a:srgbClr val="C00000"/>
                </a:solidFill>
              </a:rPr>
              <a:t> </a:t>
            </a:r>
            <a:r>
              <a:rPr lang="en-NZ" sz="2000" b="1" dirty="0" err="1" smtClean="0">
                <a:solidFill>
                  <a:srgbClr val="C00000"/>
                </a:solidFill>
              </a:rPr>
              <a:t>lurus</a:t>
            </a:r>
            <a:r>
              <a:rPr lang="en-NZ" sz="2000" b="1" dirty="0" smtClean="0">
                <a:solidFill>
                  <a:srgbClr val="C00000"/>
                </a:solidFill>
              </a:rPr>
              <a:t>     </a:t>
            </a:r>
            <a:endParaRPr lang="en-NZ" sz="2000" b="1" dirty="0">
              <a:solidFill>
                <a:srgbClr val="C00000"/>
              </a:solidFill>
            </a:endParaRPr>
          </a:p>
        </p:txBody>
      </p:sp>
      <p:pic>
        <p:nvPicPr>
          <p:cNvPr id="3" name="Picture 2" descr="Gambar 17.5 PP.wmf"/>
          <p:cNvPicPr>
            <a:picLocks noChangeAspect="1"/>
          </p:cNvPicPr>
          <p:nvPr/>
        </p:nvPicPr>
        <p:blipFill>
          <a:blip r:embed="rId2" cstate="print"/>
          <a:srcRect l="-1346" t="-3479" r="-1346" b="-5804"/>
          <a:stretch>
            <a:fillRect/>
          </a:stretch>
        </p:blipFill>
        <p:spPr>
          <a:xfrm>
            <a:off x="-10671" y="-24"/>
            <a:ext cx="9065026" cy="4733958"/>
          </a:xfrm>
          <a:prstGeom prst="rect">
            <a:avLst/>
          </a:prstGeom>
          <a:solidFill>
            <a:schemeClr val="accent3">
              <a:lumMod val="20000"/>
              <a:lumOff val="80000"/>
            </a:schemeClr>
          </a:solid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8" y="917580"/>
            <a:ext cx="1928794" cy="4940312"/>
          </a:xfrm>
          <a:solidFill>
            <a:schemeClr val="accent4">
              <a:lumMod val="20000"/>
              <a:lumOff val="80000"/>
            </a:schemeClr>
          </a:solidFill>
          <a:ln w="28575">
            <a:solidFill>
              <a:srgbClr val="C00000"/>
            </a:solidFill>
          </a:ln>
        </p:spPr>
        <p:txBody>
          <a:bodyPr>
            <a:normAutofit fontScale="90000"/>
          </a:bodyPr>
          <a:lstStyle/>
          <a:p>
            <a:pPr algn="l"/>
            <a:r>
              <a:rPr lang="en-NZ" sz="1800" b="1" dirty="0" err="1" smtClean="0">
                <a:solidFill>
                  <a:srgbClr val="C00000"/>
                </a:solidFill>
              </a:rPr>
              <a:t>Besarnya</a:t>
            </a:r>
            <a:r>
              <a:rPr lang="en-NZ" sz="1800" b="1" dirty="0" smtClean="0">
                <a:solidFill>
                  <a:srgbClr val="C00000"/>
                </a:solidFill>
              </a:rPr>
              <a:t> </a:t>
            </a:r>
            <a:r>
              <a:rPr lang="en-NZ" sz="1800" b="1" dirty="0" err="1" smtClean="0">
                <a:solidFill>
                  <a:srgbClr val="C00000"/>
                </a:solidFill>
              </a:rPr>
              <a:t>penuruna</a:t>
            </a:r>
            <a:r>
              <a:rPr lang="en-NZ" sz="1800" b="1" dirty="0" smtClean="0">
                <a:solidFill>
                  <a:srgbClr val="C00000"/>
                </a:solidFill>
              </a:rPr>
              <a:t> </a:t>
            </a:r>
            <a:r>
              <a:rPr lang="en-NZ" sz="1800" b="1" dirty="0" err="1" smtClean="0">
                <a:solidFill>
                  <a:srgbClr val="C00000"/>
                </a:solidFill>
              </a:rPr>
              <a:t>dapat</a:t>
            </a:r>
            <a:r>
              <a:rPr lang="en-NZ" sz="1800" b="1" dirty="0" smtClean="0">
                <a:solidFill>
                  <a:srgbClr val="C00000"/>
                </a:solidFill>
              </a:rPr>
              <a:t> </a:t>
            </a:r>
            <a:r>
              <a:rPr lang="en-NZ" sz="1800" b="1" dirty="0" err="1" smtClean="0">
                <a:solidFill>
                  <a:srgbClr val="C00000"/>
                </a:solidFill>
              </a:rPr>
              <a:t>ditaksir</a:t>
            </a:r>
            <a:r>
              <a:rPr lang="en-NZ" sz="1800" b="1" dirty="0" smtClean="0">
                <a:solidFill>
                  <a:srgbClr val="C00000"/>
                </a:solidFill>
              </a:rPr>
              <a:t> </a:t>
            </a:r>
            <a:r>
              <a:rPr lang="en-NZ" sz="1800" b="1" dirty="0" err="1" smtClean="0">
                <a:solidFill>
                  <a:srgbClr val="C00000"/>
                </a:solidFill>
              </a:rPr>
              <a:t>langsung</a:t>
            </a:r>
            <a:r>
              <a:rPr lang="en-NZ" sz="1800" b="1" dirty="0" smtClean="0">
                <a:solidFill>
                  <a:srgbClr val="C00000"/>
                </a:solidFill>
              </a:rPr>
              <a:t> </a:t>
            </a:r>
            <a:r>
              <a:rPr lang="en-NZ" sz="1800" b="1" dirty="0" err="1" smtClean="0">
                <a:solidFill>
                  <a:srgbClr val="C00000"/>
                </a:solidFill>
              </a:rPr>
              <a:t>dari</a:t>
            </a:r>
            <a:r>
              <a:rPr lang="en-NZ" sz="1800" b="1" dirty="0" smtClean="0">
                <a:solidFill>
                  <a:srgbClr val="C00000"/>
                </a:solidFill>
              </a:rPr>
              <a:t> </a:t>
            </a:r>
            <a:r>
              <a:rPr lang="en-NZ" sz="1800" b="1" dirty="0" err="1" smtClean="0">
                <a:solidFill>
                  <a:srgbClr val="C00000"/>
                </a:solidFill>
              </a:rPr>
              <a:t>grafik</a:t>
            </a:r>
            <a:r>
              <a:rPr lang="en-NZ" sz="1800" b="1" dirty="0" smtClean="0">
                <a:solidFill>
                  <a:srgbClr val="C00000"/>
                </a:solidFill>
              </a:rPr>
              <a:t> </a:t>
            </a:r>
            <a:r>
              <a:rPr lang="en-NZ" sz="1800" b="1" dirty="0" err="1" smtClean="0">
                <a:solidFill>
                  <a:srgbClr val="C00000"/>
                </a:solidFill>
              </a:rPr>
              <a:t>uji</a:t>
            </a:r>
            <a:r>
              <a:rPr lang="en-NZ" sz="1800" b="1" dirty="0" smtClean="0">
                <a:solidFill>
                  <a:srgbClr val="C00000"/>
                </a:solidFill>
              </a:rPr>
              <a:t> </a:t>
            </a:r>
            <a:r>
              <a:rPr lang="en-NZ" sz="1800" b="1" dirty="0" err="1" smtClean="0">
                <a:solidFill>
                  <a:srgbClr val="C00000"/>
                </a:solidFill>
              </a:rPr>
              <a:t>oedometer</a:t>
            </a:r>
            <a:r>
              <a:rPr lang="en-NZ" sz="1000" b="1" dirty="0" smtClean="0">
                <a:solidFill>
                  <a:srgbClr val="C00000"/>
                </a:solidFill>
              </a:rPr>
              <a:t/>
            </a:r>
            <a:br>
              <a:rPr lang="en-NZ" sz="1000" b="1" dirty="0" smtClean="0">
                <a:solidFill>
                  <a:srgbClr val="C00000"/>
                </a:solidFill>
              </a:rPr>
            </a:br>
            <a:r>
              <a:rPr lang="en-NZ" sz="1800" b="1" dirty="0" smtClean="0">
                <a:solidFill>
                  <a:srgbClr val="C00000"/>
                </a:solidFill>
              </a:rPr>
              <a:t/>
            </a:r>
            <a:br>
              <a:rPr lang="en-NZ" sz="1800" b="1" dirty="0" smtClean="0">
                <a:solidFill>
                  <a:srgbClr val="C00000"/>
                </a:solidFill>
              </a:rPr>
            </a:br>
            <a:r>
              <a:rPr lang="en-NZ" sz="1800" b="1" dirty="0" smtClean="0">
                <a:solidFill>
                  <a:srgbClr val="C00000"/>
                </a:solidFill>
              </a:rPr>
              <a:t>- </a:t>
            </a:r>
            <a:r>
              <a:rPr lang="en-NZ" sz="1800" b="1" dirty="0" err="1" smtClean="0">
                <a:solidFill>
                  <a:srgbClr val="C00000"/>
                </a:solidFill>
              </a:rPr>
              <a:t>tidak</a:t>
            </a:r>
            <a:r>
              <a:rPr lang="en-NZ" sz="1800" b="1" dirty="0" smtClean="0">
                <a:solidFill>
                  <a:srgbClr val="C00000"/>
                </a:solidFill>
              </a:rPr>
              <a:t> </a:t>
            </a:r>
            <a:r>
              <a:rPr lang="en-NZ" sz="1800" b="1" dirty="0" err="1" smtClean="0">
                <a:solidFill>
                  <a:srgbClr val="C00000"/>
                </a:solidFill>
              </a:rPr>
              <a:t>perlu</a:t>
            </a:r>
            <a:r>
              <a:rPr lang="en-NZ" sz="1800" b="1" dirty="0" smtClean="0">
                <a:solidFill>
                  <a:srgbClr val="C00000"/>
                </a:solidFill>
              </a:rPr>
              <a:t> </a:t>
            </a:r>
            <a:r>
              <a:rPr lang="en-NZ" sz="1800" b="1" dirty="0" err="1" smtClean="0">
                <a:solidFill>
                  <a:srgbClr val="C00000"/>
                </a:solidFill>
              </a:rPr>
              <a:t>menentukan</a:t>
            </a:r>
            <a:r>
              <a:rPr lang="en-NZ" sz="1800" b="1" dirty="0" smtClean="0">
                <a:solidFill>
                  <a:srgbClr val="C00000"/>
                </a:solidFill>
              </a:rPr>
              <a:t> parameter </a:t>
            </a:r>
            <a:r>
              <a:rPr lang="en-NZ" sz="1800" b="1" dirty="0" err="1" smtClean="0">
                <a:solidFill>
                  <a:srgbClr val="C00000"/>
                </a:solidFill>
              </a:rPr>
              <a:t>seperti</a:t>
            </a:r>
            <a:r>
              <a:rPr lang="en-NZ" sz="1800" b="1" dirty="0" smtClean="0">
                <a:solidFill>
                  <a:srgbClr val="C00000"/>
                </a:solidFill>
              </a:rPr>
              <a:t> C</a:t>
            </a:r>
            <a:r>
              <a:rPr lang="en-NZ" sz="1800" b="1" baseline="-25000" dirty="0" smtClean="0">
                <a:solidFill>
                  <a:srgbClr val="C00000"/>
                </a:solidFill>
              </a:rPr>
              <a:t>c</a:t>
            </a:r>
            <a:r>
              <a:rPr lang="en-NZ" sz="1800" b="1" dirty="0" smtClean="0">
                <a:solidFill>
                  <a:srgbClr val="C00000"/>
                </a:solidFill>
              </a:rPr>
              <a:t>  </a:t>
            </a:r>
            <a:r>
              <a:rPr lang="en-NZ" sz="1800" b="1" dirty="0" err="1" smtClean="0">
                <a:solidFill>
                  <a:srgbClr val="C00000"/>
                </a:solidFill>
              </a:rPr>
              <a:t>atau</a:t>
            </a:r>
            <a:r>
              <a:rPr lang="en-NZ" sz="1800" b="1" dirty="0" smtClean="0">
                <a:solidFill>
                  <a:srgbClr val="C00000"/>
                </a:solidFill>
              </a:rPr>
              <a:t> </a:t>
            </a:r>
            <a:r>
              <a:rPr lang="en-NZ" sz="1800" b="1" dirty="0" err="1" smtClean="0">
                <a:solidFill>
                  <a:srgbClr val="C00000"/>
                </a:solidFill>
              </a:rPr>
              <a:t>m</a:t>
            </a:r>
            <a:r>
              <a:rPr lang="en-NZ" sz="1800" b="1" baseline="-25000" dirty="0" err="1" smtClean="0">
                <a:solidFill>
                  <a:srgbClr val="C00000"/>
                </a:solidFill>
              </a:rPr>
              <a:t>v</a:t>
            </a:r>
            <a:r>
              <a:rPr lang="en-NZ" sz="1800" b="1" baseline="-25000" dirty="0" smtClean="0">
                <a:solidFill>
                  <a:srgbClr val="C00000"/>
                </a:solidFill>
              </a:rPr>
              <a:t> </a:t>
            </a:r>
            <a:r>
              <a:rPr lang="en-NZ" sz="1800" b="1" dirty="0" smtClean="0">
                <a:solidFill>
                  <a:srgbClr val="C00000"/>
                </a:solidFill>
              </a:rPr>
              <a:t> </a:t>
            </a:r>
            <a:br>
              <a:rPr lang="en-NZ" sz="1800" b="1" dirty="0" smtClean="0">
                <a:solidFill>
                  <a:srgbClr val="C00000"/>
                </a:solidFill>
              </a:rPr>
            </a:br>
            <a:r>
              <a:rPr lang="en-NZ" sz="1800" b="1" dirty="0" smtClean="0">
                <a:solidFill>
                  <a:srgbClr val="C00000"/>
                </a:solidFill>
              </a:rPr>
              <a:t/>
            </a:r>
            <a:br>
              <a:rPr lang="en-NZ" sz="1800" b="1" dirty="0" smtClean="0">
                <a:solidFill>
                  <a:srgbClr val="C00000"/>
                </a:solidFill>
              </a:rPr>
            </a:br>
            <a:r>
              <a:rPr lang="en-NZ" sz="1800" b="1" dirty="0" smtClean="0">
                <a:solidFill>
                  <a:srgbClr val="C00000"/>
                </a:solidFill>
              </a:rPr>
              <a:t>- </a:t>
            </a:r>
            <a:r>
              <a:rPr lang="en-NZ" sz="1800" b="1" dirty="0" err="1" smtClean="0">
                <a:solidFill>
                  <a:srgbClr val="C00000"/>
                </a:solidFill>
              </a:rPr>
              <a:t>umumnya</a:t>
            </a:r>
            <a:r>
              <a:rPr lang="en-NZ" sz="1800" b="1" dirty="0" smtClean="0">
                <a:solidFill>
                  <a:srgbClr val="C00000"/>
                </a:solidFill>
              </a:rPr>
              <a:t> </a:t>
            </a:r>
            <a:r>
              <a:rPr lang="en-NZ" sz="1800" b="1" dirty="0" err="1" smtClean="0">
                <a:solidFill>
                  <a:srgbClr val="C00000"/>
                </a:solidFill>
              </a:rPr>
              <a:t>untuk</a:t>
            </a:r>
            <a:r>
              <a:rPr lang="en-NZ" sz="1800" b="1" dirty="0" smtClean="0">
                <a:solidFill>
                  <a:srgbClr val="C00000"/>
                </a:solidFill>
              </a:rPr>
              <a:t> </a:t>
            </a:r>
            <a:r>
              <a:rPr lang="en-NZ" sz="1800" b="1" dirty="0" err="1" smtClean="0">
                <a:solidFill>
                  <a:srgbClr val="C00000"/>
                </a:solidFill>
              </a:rPr>
              <a:t>tanah</a:t>
            </a:r>
            <a:r>
              <a:rPr lang="en-NZ" sz="1800" b="1" dirty="0" smtClean="0">
                <a:solidFill>
                  <a:srgbClr val="C00000"/>
                </a:solidFill>
              </a:rPr>
              <a:t> </a:t>
            </a:r>
            <a:r>
              <a:rPr lang="en-NZ" sz="1800" b="1" dirty="0" err="1" smtClean="0">
                <a:solidFill>
                  <a:srgbClr val="C00000"/>
                </a:solidFill>
              </a:rPr>
              <a:t>residu</a:t>
            </a:r>
            <a:r>
              <a:rPr lang="en-NZ" sz="1800" b="1" dirty="0" smtClean="0">
                <a:solidFill>
                  <a:srgbClr val="C00000"/>
                </a:solidFill>
              </a:rPr>
              <a:t> </a:t>
            </a:r>
            <a:r>
              <a:rPr lang="en-NZ" sz="1800" b="1" dirty="0" err="1" smtClean="0">
                <a:solidFill>
                  <a:srgbClr val="C00000"/>
                </a:solidFill>
              </a:rPr>
              <a:t>dan</a:t>
            </a:r>
            <a:r>
              <a:rPr lang="en-NZ" sz="1800" b="1" dirty="0" smtClean="0">
                <a:solidFill>
                  <a:srgbClr val="C00000"/>
                </a:solidFill>
              </a:rPr>
              <a:t> </a:t>
            </a:r>
            <a:r>
              <a:rPr lang="en-NZ" sz="1800" b="1" dirty="0" err="1" smtClean="0">
                <a:solidFill>
                  <a:srgbClr val="C00000"/>
                </a:solidFill>
              </a:rPr>
              <a:t>tanah</a:t>
            </a:r>
            <a:r>
              <a:rPr lang="en-NZ" sz="1800" b="1" dirty="0" smtClean="0">
                <a:solidFill>
                  <a:srgbClr val="C00000"/>
                </a:solidFill>
              </a:rPr>
              <a:t> </a:t>
            </a:r>
            <a:r>
              <a:rPr lang="en-NZ" sz="1800" b="1" dirty="0" err="1" smtClean="0">
                <a:solidFill>
                  <a:srgbClr val="C00000"/>
                </a:solidFill>
              </a:rPr>
              <a:t>endapan</a:t>
            </a:r>
            <a:r>
              <a:rPr lang="en-NZ" sz="1800" b="1" dirty="0" smtClean="0">
                <a:solidFill>
                  <a:srgbClr val="C00000"/>
                </a:solidFill>
              </a:rPr>
              <a:t> yang </a:t>
            </a:r>
            <a:r>
              <a:rPr lang="en-NZ" sz="1800" b="1" dirty="0" err="1" smtClean="0">
                <a:solidFill>
                  <a:srgbClr val="C00000"/>
                </a:solidFill>
              </a:rPr>
              <a:t>keras</a:t>
            </a:r>
            <a:r>
              <a:rPr lang="en-NZ" sz="1800" b="1" dirty="0" smtClean="0">
                <a:solidFill>
                  <a:srgbClr val="C00000"/>
                </a:solidFill>
              </a:rPr>
              <a:t>, </a:t>
            </a:r>
            <a:r>
              <a:rPr lang="en-NZ" sz="1800" b="1" dirty="0" err="1" smtClean="0">
                <a:solidFill>
                  <a:srgbClr val="C00000"/>
                </a:solidFill>
              </a:rPr>
              <a:t>perameter</a:t>
            </a:r>
            <a:r>
              <a:rPr lang="en-NZ" sz="1800" b="1" dirty="0" smtClean="0">
                <a:solidFill>
                  <a:srgbClr val="C00000"/>
                </a:solidFill>
              </a:rPr>
              <a:t> </a:t>
            </a:r>
            <a:r>
              <a:rPr lang="en-NZ" sz="1800" b="1" dirty="0" err="1" smtClean="0">
                <a:solidFill>
                  <a:srgbClr val="C00000"/>
                </a:solidFill>
              </a:rPr>
              <a:t>m</a:t>
            </a:r>
            <a:r>
              <a:rPr lang="en-NZ" sz="1800" b="1" baseline="-25000" dirty="0" err="1" smtClean="0">
                <a:solidFill>
                  <a:srgbClr val="C00000"/>
                </a:solidFill>
              </a:rPr>
              <a:t>v</a:t>
            </a:r>
            <a:r>
              <a:rPr lang="en-NZ" sz="1800" b="1" dirty="0" smtClean="0">
                <a:solidFill>
                  <a:srgbClr val="C00000"/>
                </a:solidFill>
              </a:rPr>
              <a:t> yang paling </a:t>
            </a:r>
            <a:r>
              <a:rPr lang="en-NZ" sz="1800" b="1" dirty="0" err="1" smtClean="0">
                <a:solidFill>
                  <a:srgbClr val="C00000"/>
                </a:solidFill>
              </a:rPr>
              <a:t>cocok</a:t>
            </a:r>
            <a:r>
              <a:rPr lang="en-NZ" sz="1800" b="1" dirty="0" smtClean="0">
                <a:solidFill>
                  <a:srgbClr val="C00000"/>
                </a:solidFill>
              </a:rPr>
              <a:t> </a:t>
            </a:r>
            <a:r>
              <a:rPr lang="en-NZ" sz="1800" b="1" dirty="0" err="1" smtClean="0">
                <a:solidFill>
                  <a:srgbClr val="C00000"/>
                </a:solidFill>
              </a:rPr>
              <a:t>untuk</a:t>
            </a:r>
            <a:r>
              <a:rPr lang="en-NZ" sz="1800" b="1" dirty="0" smtClean="0">
                <a:solidFill>
                  <a:srgbClr val="C00000"/>
                </a:solidFill>
              </a:rPr>
              <a:t> </a:t>
            </a:r>
            <a:r>
              <a:rPr lang="en-NZ" sz="1800" b="1" dirty="0" err="1" smtClean="0">
                <a:solidFill>
                  <a:srgbClr val="C00000"/>
                </a:solidFill>
              </a:rPr>
              <a:t>menghitung</a:t>
            </a:r>
            <a:r>
              <a:rPr lang="en-NZ" sz="1800" b="1" dirty="0" smtClean="0">
                <a:solidFill>
                  <a:srgbClr val="C00000"/>
                </a:solidFill>
              </a:rPr>
              <a:t> </a:t>
            </a:r>
            <a:r>
              <a:rPr lang="en-NZ" sz="1800" b="1" dirty="0" err="1" smtClean="0">
                <a:solidFill>
                  <a:srgbClr val="C00000"/>
                </a:solidFill>
              </a:rPr>
              <a:t>penurunan</a:t>
            </a:r>
            <a:r>
              <a:rPr lang="en-NZ" sz="1800" b="1" dirty="0" smtClean="0">
                <a:solidFill>
                  <a:srgbClr val="C00000"/>
                </a:solidFill>
              </a:rPr>
              <a:t>      </a:t>
            </a:r>
            <a:endParaRPr lang="en-NZ" sz="1800" b="1" dirty="0">
              <a:solidFill>
                <a:srgbClr val="C00000"/>
              </a:solidFill>
            </a:endParaRPr>
          </a:p>
        </p:txBody>
      </p:sp>
      <p:pic>
        <p:nvPicPr>
          <p:cNvPr id="4" name="Picture 3" descr="Figure K.11 PP.wmf"/>
          <p:cNvPicPr>
            <a:picLocks noChangeAspect="1"/>
          </p:cNvPicPr>
          <p:nvPr/>
        </p:nvPicPr>
        <p:blipFill>
          <a:blip r:embed="rId2" cstate="print"/>
          <a:srcRect l="-1828" t="-1739" r="-1828" b="-2915"/>
          <a:stretch>
            <a:fillRect/>
          </a:stretch>
        </p:blipFill>
        <p:spPr>
          <a:xfrm>
            <a:off x="2054864" y="0"/>
            <a:ext cx="7089168" cy="6858000"/>
          </a:xfrm>
          <a:prstGeom prst="rect">
            <a:avLst/>
          </a:prstGeom>
          <a:solidFill>
            <a:schemeClr val="accent3">
              <a:lumMod val="20000"/>
              <a:lumOff val="80000"/>
            </a:schemeClr>
          </a:solidFill>
          <a:ln w="28575">
            <a:solidFill>
              <a:srgbClr val="C0000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67744" y="188640"/>
            <a:ext cx="3312368" cy="576064"/>
          </a:xfrm>
          <a:solidFill>
            <a:schemeClr val="accent6">
              <a:lumMod val="20000"/>
              <a:lumOff val="80000"/>
            </a:schemeClr>
          </a:solidFill>
          <a:ln w="28575">
            <a:solidFill>
              <a:srgbClr val="C00000"/>
            </a:solidFill>
          </a:ln>
        </p:spPr>
        <p:txBody>
          <a:bodyPr>
            <a:normAutofit/>
          </a:bodyPr>
          <a:lstStyle/>
          <a:p>
            <a:r>
              <a:rPr lang="en-US" sz="2400" b="1" dirty="0" err="1" smtClean="0">
                <a:solidFill>
                  <a:srgbClr val="C00000"/>
                </a:solidFill>
              </a:rPr>
              <a:t>Penghargaan</a:t>
            </a:r>
            <a:r>
              <a:rPr lang="en-US" sz="2400" b="1" dirty="0" smtClean="0">
                <a:solidFill>
                  <a:srgbClr val="C00000"/>
                </a:solidFill>
              </a:rPr>
              <a:t>:</a:t>
            </a:r>
            <a:endParaRPr lang="en-US" sz="2400" b="1" dirty="0">
              <a:solidFill>
                <a:srgbClr val="C00000"/>
              </a:solidFill>
            </a:endParaRPr>
          </a:p>
        </p:txBody>
      </p:sp>
      <p:sp>
        <p:nvSpPr>
          <p:cNvPr id="4" name="Subtitle 3"/>
          <p:cNvSpPr>
            <a:spLocks noGrp="1"/>
          </p:cNvSpPr>
          <p:nvPr>
            <p:ph type="subTitle" idx="1"/>
          </p:nvPr>
        </p:nvSpPr>
        <p:spPr>
          <a:xfrm>
            <a:off x="179512" y="836712"/>
            <a:ext cx="8784976" cy="5760640"/>
          </a:xfrm>
          <a:solidFill>
            <a:srgbClr val="CCFFCC">
              <a:alpha val="45882"/>
            </a:srgbClr>
          </a:solidFill>
          <a:ln w="28575">
            <a:solidFill>
              <a:srgbClr val="C00000"/>
            </a:solidFill>
          </a:ln>
        </p:spPr>
        <p:txBody>
          <a:bodyPr>
            <a:normAutofit lnSpcReduction="10000"/>
          </a:bodyPr>
          <a:lstStyle/>
          <a:p>
            <a:pPr algn="l">
              <a:buFont typeface="Arial" pitchFamily="34" charset="0"/>
              <a:buChar char="•"/>
            </a:pPr>
            <a:r>
              <a:rPr lang="en-US" b="1" dirty="0" smtClean="0">
                <a:solidFill>
                  <a:schemeClr val="accent2">
                    <a:lumMod val="75000"/>
                  </a:schemeClr>
                </a:solidFill>
              </a:rPr>
              <a:t> </a:t>
            </a:r>
            <a:r>
              <a:rPr lang="en-US" sz="2000" b="1" dirty="0" smtClean="0">
                <a:solidFill>
                  <a:schemeClr val="accent2">
                    <a:lumMod val="75000"/>
                  </a:schemeClr>
                </a:solidFill>
              </a:rPr>
              <a:t> </a:t>
            </a:r>
            <a:r>
              <a:rPr lang="en-US" sz="2000" b="1" dirty="0" err="1" smtClean="0">
                <a:solidFill>
                  <a:schemeClr val="accent2">
                    <a:lumMod val="75000"/>
                  </a:schemeClr>
                </a:solidFill>
              </a:rPr>
              <a:t>Ir</a:t>
            </a:r>
            <a:r>
              <a:rPr lang="en-US" sz="2000" b="1" dirty="0" smtClean="0">
                <a:solidFill>
                  <a:schemeClr val="accent2">
                    <a:lumMod val="75000"/>
                  </a:schemeClr>
                </a:solidFill>
              </a:rPr>
              <a:t> Zacharias, </a:t>
            </a:r>
            <a:r>
              <a:rPr lang="en-US" sz="2000" b="1" dirty="0" err="1" smtClean="0">
                <a:solidFill>
                  <a:schemeClr val="accent2">
                    <a:lumMod val="75000"/>
                  </a:schemeClr>
                </a:solidFill>
              </a:rPr>
              <a:t>Ir</a:t>
            </a:r>
            <a:r>
              <a:rPr lang="en-US" sz="2000" b="1" dirty="0" smtClean="0">
                <a:solidFill>
                  <a:schemeClr val="accent2">
                    <a:lumMod val="75000"/>
                  </a:schemeClr>
                </a:solidFill>
              </a:rPr>
              <a:t> </a:t>
            </a:r>
            <a:r>
              <a:rPr lang="en-US" sz="2000" b="1" dirty="0" err="1" smtClean="0">
                <a:solidFill>
                  <a:schemeClr val="accent2">
                    <a:lumMod val="75000"/>
                  </a:schemeClr>
                </a:solidFill>
              </a:rPr>
              <a:t>Soedarmanto</a:t>
            </a:r>
            <a:r>
              <a:rPr lang="en-US" sz="2000" b="1" dirty="0" smtClean="0">
                <a:solidFill>
                  <a:schemeClr val="accent2">
                    <a:lumMod val="75000"/>
                  </a:schemeClr>
                </a:solidFill>
              </a:rPr>
              <a:t>, </a:t>
            </a:r>
            <a:r>
              <a:rPr lang="en-US" sz="2000" b="1" dirty="0" err="1" smtClean="0">
                <a:solidFill>
                  <a:schemeClr val="accent2">
                    <a:lumMod val="75000"/>
                  </a:schemeClr>
                </a:solidFill>
              </a:rPr>
              <a:t>dan</a:t>
            </a:r>
            <a:r>
              <a:rPr lang="en-US" sz="2000" b="1" dirty="0" smtClean="0">
                <a:solidFill>
                  <a:schemeClr val="accent2">
                    <a:lumMod val="75000"/>
                  </a:schemeClr>
                </a:solidFill>
              </a:rPr>
              <a:t> </a:t>
            </a:r>
            <a:r>
              <a:rPr lang="en-US" sz="2000" b="1" dirty="0" err="1" smtClean="0">
                <a:solidFill>
                  <a:schemeClr val="accent2">
                    <a:lumMod val="75000"/>
                  </a:schemeClr>
                </a:solidFill>
              </a:rPr>
              <a:t>Ir</a:t>
            </a:r>
            <a:r>
              <a:rPr lang="en-US" sz="2000" b="1" dirty="0" smtClean="0">
                <a:solidFill>
                  <a:schemeClr val="accent2">
                    <a:lumMod val="75000"/>
                  </a:schemeClr>
                </a:solidFill>
              </a:rPr>
              <a:t> </a:t>
            </a:r>
            <a:r>
              <a:rPr lang="en-US" sz="2000" b="1" dirty="0" err="1" smtClean="0">
                <a:solidFill>
                  <a:schemeClr val="accent2">
                    <a:lumMod val="75000"/>
                  </a:schemeClr>
                </a:solidFill>
              </a:rPr>
              <a:t>Soelastri</a:t>
            </a:r>
            <a:r>
              <a:rPr lang="en-US" sz="2000" b="1" dirty="0" smtClean="0">
                <a:solidFill>
                  <a:schemeClr val="accent2">
                    <a:lumMod val="75000"/>
                  </a:schemeClr>
                </a:solidFill>
              </a:rPr>
              <a:t> </a:t>
            </a:r>
            <a:r>
              <a:rPr lang="en-US" sz="2000" b="1" dirty="0" err="1" smtClean="0">
                <a:solidFill>
                  <a:schemeClr val="accent2">
                    <a:lumMod val="75000"/>
                  </a:schemeClr>
                </a:solidFill>
              </a:rPr>
              <a:t>dari</a:t>
            </a:r>
            <a:r>
              <a:rPr lang="en-US" sz="2000" b="1" dirty="0" smtClean="0">
                <a:solidFill>
                  <a:schemeClr val="accent2">
                    <a:lumMod val="75000"/>
                  </a:schemeClr>
                </a:solidFill>
              </a:rPr>
              <a:t> </a:t>
            </a:r>
            <a:r>
              <a:rPr lang="en-US" sz="2000" b="1" dirty="0" err="1" smtClean="0">
                <a:solidFill>
                  <a:schemeClr val="accent2">
                    <a:lumMod val="75000"/>
                  </a:schemeClr>
                </a:solidFill>
              </a:rPr>
              <a:t>Lembaga</a:t>
            </a:r>
            <a:r>
              <a:rPr lang="en-US" sz="2000" b="1" dirty="0" smtClean="0">
                <a:solidFill>
                  <a:schemeClr val="accent2">
                    <a:lumMod val="75000"/>
                  </a:schemeClr>
                </a:solidFill>
              </a:rPr>
              <a:t> </a:t>
            </a:r>
            <a:r>
              <a:rPr lang="en-US" sz="2000" b="1" dirty="0" err="1" smtClean="0">
                <a:solidFill>
                  <a:schemeClr val="accent2">
                    <a:lumMod val="75000"/>
                  </a:schemeClr>
                </a:solidFill>
              </a:rPr>
              <a:t>Penylidikan</a:t>
            </a:r>
            <a:r>
              <a:rPr lang="en-US" sz="2000" b="1" dirty="0" smtClean="0">
                <a:solidFill>
                  <a:schemeClr val="accent2">
                    <a:lumMod val="75000"/>
                  </a:schemeClr>
                </a:solidFill>
              </a:rPr>
              <a:t> </a:t>
            </a:r>
            <a:r>
              <a:rPr lang="en-US" sz="2000" b="1" dirty="0" err="1" smtClean="0">
                <a:solidFill>
                  <a:schemeClr val="accent2">
                    <a:lumMod val="75000"/>
                  </a:schemeClr>
                </a:solidFill>
              </a:rPr>
              <a:t>Maslah</a:t>
            </a:r>
            <a:r>
              <a:rPr lang="en-US" sz="2000" b="1" dirty="0" smtClean="0">
                <a:solidFill>
                  <a:schemeClr val="accent2">
                    <a:lumMod val="75000"/>
                  </a:schemeClr>
                </a:solidFill>
              </a:rPr>
              <a:t> Tanah </a:t>
            </a:r>
            <a:r>
              <a:rPr lang="en-US" sz="2000" b="1" dirty="0" err="1" smtClean="0">
                <a:solidFill>
                  <a:schemeClr val="accent2">
                    <a:lumMod val="75000"/>
                  </a:schemeClr>
                </a:solidFill>
              </a:rPr>
              <a:t>dan</a:t>
            </a:r>
            <a:r>
              <a:rPr lang="en-US" sz="2000" b="1" dirty="0" smtClean="0">
                <a:solidFill>
                  <a:schemeClr val="accent2">
                    <a:lumMod val="75000"/>
                  </a:schemeClr>
                </a:solidFill>
              </a:rPr>
              <a:t> </a:t>
            </a:r>
            <a:r>
              <a:rPr lang="en-US" sz="2000" b="1" dirty="0" err="1" smtClean="0">
                <a:solidFill>
                  <a:schemeClr val="accent2">
                    <a:lumMod val="75000"/>
                  </a:schemeClr>
                </a:solidFill>
              </a:rPr>
              <a:t>Jalan</a:t>
            </a:r>
            <a:r>
              <a:rPr lang="en-US" sz="2000" b="1" dirty="0" smtClean="0">
                <a:solidFill>
                  <a:schemeClr val="accent2">
                    <a:lumMod val="75000"/>
                  </a:schemeClr>
                </a:solidFill>
              </a:rPr>
              <a:t> </a:t>
            </a:r>
          </a:p>
          <a:p>
            <a:pPr algn="l">
              <a:buFont typeface="Arial" pitchFamily="34" charset="0"/>
              <a:buChar char="•"/>
            </a:pPr>
            <a:endParaRPr lang="en-US" sz="1100" b="1" dirty="0" smtClean="0">
              <a:solidFill>
                <a:schemeClr val="accent2">
                  <a:lumMod val="75000"/>
                </a:schemeClr>
              </a:solidFill>
            </a:endParaRPr>
          </a:p>
          <a:p>
            <a:pPr algn="l">
              <a:buFont typeface="Arial" pitchFamily="34" charset="0"/>
              <a:buChar char="•"/>
            </a:pPr>
            <a:r>
              <a:rPr lang="en-US" sz="2200" b="1" dirty="0" smtClean="0">
                <a:solidFill>
                  <a:srgbClr val="7030A0"/>
                </a:solidFill>
              </a:rPr>
              <a:t>  </a:t>
            </a:r>
            <a:r>
              <a:rPr lang="en-US" sz="2000" b="1" dirty="0" err="1" smtClean="0">
                <a:solidFill>
                  <a:srgbClr val="7030A0"/>
                </a:solidFill>
              </a:rPr>
              <a:t>Sdr</a:t>
            </a:r>
            <a:r>
              <a:rPr lang="en-US" sz="2000" b="1" dirty="0" smtClean="0">
                <a:solidFill>
                  <a:srgbClr val="7030A0"/>
                </a:solidFill>
              </a:rPr>
              <a:t> </a:t>
            </a:r>
            <a:r>
              <a:rPr lang="en-US" sz="2000" b="1" dirty="0" err="1" smtClean="0">
                <a:solidFill>
                  <a:srgbClr val="7030A0"/>
                </a:solidFill>
              </a:rPr>
              <a:t>Hoedijono</a:t>
            </a:r>
            <a:r>
              <a:rPr lang="en-US" sz="2000" b="1" dirty="0" smtClean="0">
                <a:solidFill>
                  <a:srgbClr val="7030A0"/>
                </a:solidFill>
              </a:rPr>
              <a:t> , </a:t>
            </a:r>
            <a:r>
              <a:rPr lang="en-US" sz="2000" b="1" dirty="0" err="1" smtClean="0">
                <a:solidFill>
                  <a:srgbClr val="7030A0"/>
                </a:solidFill>
              </a:rPr>
              <a:t>dari</a:t>
            </a:r>
            <a:r>
              <a:rPr lang="en-US" sz="2000" b="1" dirty="0" smtClean="0">
                <a:solidFill>
                  <a:srgbClr val="7030A0"/>
                </a:solidFill>
              </a:rPr>
              <a:t> LPMTD, yang </a:t>
            </a:r>
            <a:r>
              <a:rPr lang="en-US" sz="2000" b="1" dirty="0" err="1" smtClean="0">
                <a:solidFill>
                  <a:srgbClr val="7030A0"/>
                </a:solidFill>
              </a:rPr>
              <a:t>mengajar</a:t>
            </a:r>
            <a:r>
              <a:rPr lang="en-US" sz="2000" b="1" dirty="0" smtClean="0">
                <a:solidFill>
                  <a:srgbClr val="7030A0"/>
                </a:solidFill>
              </a:rPr>
              <a:t> </a:t>
            </a:r>
            <a:r>
              <a:rPr lang="en-US" sz="2000" b="1" dirty="0" err="1" smtClean="0">
                <a:solidFill>
                  <a:srgbClr val="7030A0"/>
                </a:solidFill>
              </a:rPr>
              <a:t>saya</a:t>
            </a:r>
            <a:r>
              <a:rPr lang="en-US" sz="2000" b="1" dirty="0" smtClean="0">
                <a:solidFill>
                  <a:srgbClr val="7030A0"/>
                </a:solidFill>
              </a:rPr>
              <a:t> </a:t>
            </a:r>
            <a:r>
              <a:rPr lang="en-US" sz="2000" b="1" dirty="0" err="1" smtClean="0">
                <a:solidFill>
                  <a:srgbClr val="7030A0"/>
                </a:solidFill>
              </a:rPr>
              <a:t>Bahasa</a:t>
            </a:r>
            <a:r>
              <a:rPr lang="en-US" sz="2000" b="1" dirty="0" smtClean="0">
                <a:solidFill>
                  <a:srgbClr val="7030A0"/>
                </a:solidFill>
              </a:rPr>
              <a:t> Indonesia</a:t>
            </a:r>
          </a:p>
          <a:p>
            <a:pPr algn="l">
              <a:buFont typeface="Arial" pitchFamily="34" charset="0"/>
              <a:buChar char="•"/>
            </a:pPr>
            <a:endParaRPr lang="en-US" sz="900" b="1" dirty="0" smtClean="0">
              <a:solidFill>
                <a:schemeClr val="accent2">
                  <a:lumMod val="75000"/>
                </a:schemeClr>
              </a:solidFill>
            </a:endParaRPr>
          </a:p>
          <a:p>
            <a:pPr algn="l">
              <a:buFont typeface="Arial" pitchFamily="34" charset="0"/>
              <a:buChar char="•"/>
            </a:pPr>
            <a:r>
              <a:rPr lang="en-US" sz="2200" b="1" dirty="0" smtClean="0">
                <a:solidFill>
                  <a:schemeClr val="accent2">
                    <a:lumMod val="75000"/>
                  </a:schemeClr>
                </a:solidFill>
              </a:rPr>
              <a:t>  </a:t>
            </a:r>
            <a:r>
              <a:rPr lang="en-US" sz="2000" b="1" dirty="0" smtClean="0">
                <a:solidFill>
                  <a:srgbClr val="008080"/>
                </a:solidFill>
              </a:rPr>
              <a:t>Pak  </a:t>
            </a:r>
            <a:r>
              <a:rPr lang="en-US" sz="2000" b="1" dirty="0" err="1" smtClean="0">
                <a:solidFill>
                  <a:srgbClr val="008080"/>
                </a:solidFill>
              </a:rPr>
              <a:t>Moeljono</a:t>
            </a:r>
            <a:r>
              <a:rPr lang="en-US" sz="2000" b="1" dirty="0" smtClean="0">
                <a:solidFill>
                  <a:srgbClr val="008080"/>
                </a:solidFill>
              </a:rPr>
              <a:t> </a:t>
            </a:r>
            <a:r>
              <a:rPr lang="en-US" sz="2000" b="1" dirty="0" err="1" smtClean="0">
                <a:solidFill>
                  <a:srgbClr val="008080"/>
                </a:solidFill>
              </a:rPr>
              <a:t>Purbo</a:t>
            </a:r>
            <a:r>
              <a:rPr lang="en-US" sz="2000" b="1" dirty="0" smtClean="0">
                <a:solidFill>
                  <a:srgbClr val="008080"/>
                </a:solidFill>
              </a:rPr>
              <a:t> </a:t>
            </a:r>
            <a:r>
              <a:rPr lang="en-US" sz="2000" b="1" dirty="0" err="1" smtClean="0">
                <a:solidFill>
                  <a:srgbClr val="008080"/>
                </a:solidFill>
              </a:rPr>
              <a:t>Hadiwidjoyo</a:t>
            </a:r>
            <a:r>
              <a:rPr lang="en-US" sz="2000" b="1" dirty="0" smtClean="0">
                <a:solidFill>
                  <a:srgbClr val="008080"/>
                </a:solidFill>
              </a:rPr>
              <a:t> </a:t>
            </a:r>
            <a:r>
              <a:rPr lang="en-US" sz="2000" b="1" dirty="0" err="1" smtClean="0">
                <a:solidFill>
                  <a:srgbClr val="008080"/>
                </a:solidFill>
              </a:rPr>
              <a:t>dari</a:t>
            </a:r>
            <a:r>
              <a:rPr lang="en-US" sz="2000" b="1" dirty="0" smtClean="0">
                <a:solidFill>
                  <a:srgbClr val="008080"/>
                </a:solidFill>
              </a:rPr>
              <a:t> </a:t>
            </a:r>
            <a:r>
              <a:rPr lang="en-US" sz="2000" b="1" dirty="0" err="1" smtClean="0">
                <a:solidFill>
                  <a:srgbClr val="008080"/>
                </a:solidFill>
              </a:rPr>
              <a:t>Pusat</a:t>
            </a:r>
            <a:r>
              <a:rPr lang="en-US" sz="2000" b="1" dirty="0" smtClean="0">
                <a:solidFill>
                  <a:srgbClr val="008080"/>
                </a:solidFill>
              </a:rPr>
              <a:t> </a:t>
            </a:r>
            <a:r>
              <a:rPr lang="en-US" sz="2000" b="1" dirty="0" err="1" smtClean="0">
                <a:solidFill>
                  <a:srgbClr val="008080"/>
                </a:solidFill>
              </a:rPr>
              <a:t>Geologi</a:t>
            </a:r>
            <a:r>
              <a:rPr lang="en-US" sz="2000" b="1" dirty="0" smtClean="0">
                <a:solidFill>
                  <a:srgbClr val="008080"/>
                </a:solidFill>
              </a:rPr>
              <a:t> </a:t>
            </a:r>
            <a:r>
              <a:rPr lang="en-US" sz="2000" b="1" dirty="0" err="1" smtClean="0">
                <a:solidFill>
                  <a:srgbClr val="008080"/>
                </a:solidFill>
              </a:rPr>
              <a:t>di</a:t>
            </a:r>
            <a:r>
              <a:rPr lang="en-US" sz="2000" b="1" dirty="0" smtClean="0">
                <a:solidFill>
                  <a:srgbClr val="008080"/>
                </a:solidFill>
              </a:rPr>
              <a:t> Bandung </a:t>
            </a:r>
            <a:r>
              <a:rPr lang="en-US" sz="2000" b="1" dirty="0" err="1" smtClean="0">
                <a:solidFill>
                  <a:srgbClr val="008080"/>
                </a:solidFill>
              </a:rPr>
              <a:t>dan</a:t>
            </a:r>
            <a:r>
              <a:rPr lang="en-US" sz="2000" b="1" dirty="0" smtClean="0">
                <a:solidFill>
                  <a:srgbClr val="008080"/>
                </a:solidFill>
              </a:rPr>
              <a:t> Pak </a:t>
            </a:r>
            <a:r>
              <a:rPr lang="en-US" sz="2000" b="1" dirty="0" err="1" smtClean="0">
                <a:solidFill>
                  <a:srgbClr val="008080"/>
                </a:solidFill>
              </a:rPr>
              <a:t>Junus</a:t>
            </a:r>
            <a:r>
              <a:rPr lang="en-US" sz="2000" b="1" dirty="0" smtClean="0">
                <a:solidFill>
                  <a:srgbClr val="008080"/>
                </a:solidFill>
              </a:rPr>
              <a:t> Dai </a:t>
            </a:r>
            <a:r>
              <a:rPr lang="en-US" sz="2000" b="1" dirty="0" err="1" smtClean="0">
                <a:solidFill>
                  <a:srgbClr val="008080"/>
                </a:solidFill>
              </a:rPr>
              <a:t>dari</a:t>
            </a:r>
            <a:r>
              <a:rPr lang="en-US" sz="2000" b="1" dirty="0" smtClean="0">
                <a:solidFill>
                  <a:srgbClr val="008080"/>
                </a:solidFill>
              </a:rPr>
              <a:t> </a:t>
            </a:r>
            <a:r>
              <a:rPr lang="en-US" sz="2000" b="1" dirty="0" err="1" smtClean="0">
                <a:solidFill>
                  <a:srgbClr val="008080"/>
                </a:solidFill>
              </a:rPr>
              <a:t>Pusat</a:t>
            </a:r>
            <a:r>
              <a:rPr lang="en-US" sz="2000" b="1" dirty="0" smtClean="0">
                <a:solidFill>
                  <a:srgbClr val="008080"/>
                </a:solidFill>
              </a:rPr>
              <a:t> </a:t>
            </a:r>
            <a:r>
              <a:rPr lang="en-US" sz="2000" b="1" dirty="0" err="1" smtClean="0">
                <a:solidFill>
                  <a:srgbClr val="008080"/>
                </a:solidFill>
              </a:rPr>
              <a:t>Penelitian</a:t>
            </a:r>
            <a:r>
              <a:rPr lang="en-US" sz="2000" b="1" dirty="0" smtClean="0">
                <a:solidFill>
                  <a:srgbClr val="008080"/>
                </a:solidFill>
              </a:rPr>
              <a:t> Tanah </a:t>
            </a:r>
            <a:r>
              <a:rPr lang="en-US" sz="2000" b="1" dirty="0" err="1" smtClean="0">
                <a:solidFill>
                  <a:srgbClr val="008080"/>
                </a:solidFill>
              </a:rPr>
              <a:t>di</a:t>
            </a:r>
            <a:r>
              <a:rPr lang="en-US" sz="2000" b="1" dirty="0" smtClean="0">
                <a:solidFill>
                  <a:srgbClr val="008080"/>
                </a:solidFill>
              </a:rPr>
              <a:t> Bogor</a:t>
            </a:r>
          </a:p>
          <a:p>
            <a:pPr algn="l"/>
            <a:r>
              <a:rPr lang="en-US" sz="1100" b="1" dirty="0" smtClean="0">
                <a:solidFill>
                  <a:schemeClr val="accent2">
                    <a:lumMod val="75000"/>
                  </a:schemeClr>
                </a:solidFill>
              </a:rPr>
              <a:t> </a:t>
            </a:r>
          </a:p>
          <a:p>
            <a:pPr algn="l">
              <a:buFont typeface="Arial" pitchFamily="34" charset="0"/>
              <a:buChar char="•"/>
            </a:pPr>
            <a:r>
              <a:rPr lang="en-US" sz="2000" b="1" dirty="0" smtClean="0">
                <a:solidFill>
                  <a:schemeClr val="accent2">
                    <a:lumMod val="75000"/>
                  </a:schemeClr>
                </a:solidFill>
              </a:rPr>
              <a:t> </a:t>
            </a:r>
            <a:r>
              <a:rPr lang="en-US" sz="2000" b="1" dirty="0" err="1" smtClean="0">
                <a:solidFill>
                  <a:srgbClr val="FF0000"/>
                </a:solidFill>
              </a:rPr>
              <a:t>Mr</a:t>
            </a:r>
            <a:r>
              <a:rPr lang="en-US" sz="2000" b="1" dirty="0" smtClean="0">
                <a:solidFill>
                  <a:srgbClr val="FF0000"/>
                </a:solidFill>
              </a:rPr>
              <a:t> Michael Dobie, </a:t>
            </a:r>
            <a:r>
              <a:rPr lang="en-US" sz="2000" b="1" dirty="0" err="1" smtClean="0">
                <a:solidFill>
                  <a:srgbClr val="FF0000"/>
                </a:solidFill>
              </a:rPr>
              <a:t>Manajer</a:t>
            </a:r>
            <a:r>
              <a:rPr lang="en-US" sz="2000" b="1" dirty="0" smtClean="0">
                <a:solidFill>
                  <a:srgbClr val="FF0000"/>
                </a:solidFill>
              </a:rPr>
              <a:t> Wilayah Asia </a:t>
            </a:r>
            <a:r>
              <a:rPr lang="en-US" sz="2000" b="1" dirty="0" err="1" smtClean="0">
                <a:solidFill>
                  <a:srgbClr val="FF0000"/>
                </a:solidFill>
              </a:rPr>
              <a:t>Pasifik</a:t>
            </a:r>
            <a:r>
              <a:rPr lang="en-US" sz="2000" b="1" dirty="0" smtClean="0">
                <a:solidFill>
                  <a:srgbClr val="FF0000"/>
                </a:solidFill>
              </a:rPr>
              <a:t> </a:t>
            </a:r>
            <a:r>
              <a:rPr lang="en-US" sz="2000" b="1" dirty="0" err="1" smtClean="0">
                <a:solidFill>
                  <a:srgbClr val="FF0000"/>
                </a:solidFill>
              </a:rPr>
              <a:t>dari</a:t>
            </a:r>
            <a:r>
              <a:rPr lang="en-US" sz="2000" b="1" dirty="0" smtClean="0">
                <a:solidFill>
                  <a:srgbClr val="FF0000"/>
                </a:solidFill>
              </a:rPr>
              <a:t> </a:t>
            </a:r>
            <a:r>
              <a:rPr lang="en-US" sz="2000" b="1" dirty="0" err="1" smtClean="0">
                <a:solidFill>
                  <a:srgbClr val="FF0000"/>
                </a:solidFill>
              </a:rPr>
              <a:t>Tensar</a:t>
            </a:r>
            <a:r>
              <a:rPr lang="en-US" sz="2000" b="1" dirty="0" smtClean="0">
                <a:solidFill>
                  <a:srgbClr val="FF0000"/>
                </a:solidFill>
              </a:rPr>
              <a:t> International</a:t>
            </a:r>
            <a:r>
              <a:rPr lang="en-US" sz="2000" b="1" dirty="0" smtClean="0">
                <a:solidFill>
                  <a:schemeClr val="accent2">
                    <a:lumMod val="75000"/>
                  </a:schemeClr>
                </a:solidFill>
              </a:rPr>
              <a:t>. </a:t>
            </a:r>
          </a:p>
          <a:p>
            <a:pPr algn="l">
              <a:buFont typeface="Arial" pitchFamily="34" charset="0"/>
              <a:buChar char="•"/>
            </a:pPr>
            <a:endParaRPr lang="en-US" sz="1000" b="1" dirty="0" smtClean="0">
              <a:solidFill>
                <a:schemeClr val="accent2">
                  <a:lumMod val="75000"/>
                </a:schemeClr>
              </a:solidFill>
            </a:endParaRPr>
          </a:p>
          <a:p>
            <a:pPr algn="l">
              <a:buFont typeface="Arial" pitchFamily="34" charset="0"/>
              <a:buChar char="•"/>
            </a:pPr>
            <a:r>
              <a:rPr lang="en-US" sz="2000" b="1" dirty="0" smtClean="0">
                <a:solidFill>
                  <a:schemeClr val="accent2">
                    <a:lumMod val="75000"/>
                  </a:schemeClr>
                </a:solidFill>
              </a:rPr>
              <a:t> </a:t>
            </a:r>
            <a:r>
              <a:rPr lang="en-US" sz="2000" b="1" dirty="0" err="1" smtClean="0">
                <a:solidFill>
                  <a:schemeClr val="accent2">
                    <a:lumMod val="75000"/>
                  </a:schemeClr>
                </a:solidFill>
              </a:rPr>
              <a:t>Ir</a:t>
            </a:r>
            <a:r>
              <a:rPr lang="en-US" sz="2000" b="1" dirty="0" smtClean="0">
                <a:solidFill>
                  <a:schemeClr val="accent2">
                    <a:lumMod val="75000"/>
                  </a:schemeClr>
                </a:solidFill>
              </a:rPr>
              <a:t> </a:t>
            </a:r>
            <a:r>
              <a:rPr lang="en-US" sz="2000" b="1" dirty="0" err="1" smtClean="0">
                <a:solidFill>
                  <a:schemeClr val="accent2">
                    <a:lumMod val="75000"/>
                  </a:schemeClr>
                </a:solidFill>
              </a:rPr>
              <a:t>Luthfi</a:t>
            </a:r>
            <a:r>
              <a:rPr lang="en-US" sz="2000" b="1" dirty="0" smtClean="0">
                <a:solidFill>
                  <a:schemeClr val="accent2">
                    <a:lumMod val="75000"/>
                  </a:schemeClr>
                </a:solidFill>
              </a:rPr>
              <a:t>, yang </a:t>
            </a:r>
            <a:r>
              <a:rPr lang="en-US" sz="2000" b="1" dirty="0" err="1" smtClean="0">
                <a:solidFill>
                  <a:schemeClr val="accent2">
                    <a:lumMod val="75000"/>
                  </a:schemeClr>
                </a:solidFill>
              </a:rPr>
              <a:t>mengambil</a:t>
            </a:r>
            <a:r>
              <a:rPr lang="en-US" sz="2000" b="1" dirty="0" smtClean="0">
                <a:solidFill>
                  <a:schemeClr val="accent2">
                    <a:lumMod val="75000"/>
                  </a:schemeClr>
                </a:solidFill>
              </a:rPr>
              <a:t> </a:t>
            </a:r>
            <a:r>
              <a:rPr lang="en-US" sz="2000" b="1" dirty="0" err="1" smtClean="0">
                <a:solidFill>
                  <a:schemeClr val="accent2">
                    <a:lumMod val="75000"/>
                  </a:schemeClr>
                </a:solidFill>
              </a:rPr>
              <a:t>inisiatif</a:t>
            </a:r>
            <a:r>
              <a:rPr lang="en-US" sz="2000" b="1" dirty="0" smtClean="0">
                <a:solidFill>
                  <a:schemeClr val="accent2">
                    <a:lumMod val="75000"/>
                  </a:schemeClr>
                </a:solidFill>
              </a:rPr>
              <a:t> </a:t>
            </a:r>
            <a:r>
              <a:rPr lang="en-US" sz="2000" b="1" dirty="0" err="1" smtClean="0">
                <a:solidFill>
                  <a:schemeClr val="accent2">
                    <a:lumMod val="75000"/>
                  </a:schemeClr>
                </a:solidFill>
              </a:rPr>
              <a:t>supaya</a:t>
            </a:r>
            <a:r>
              <a:rPr lang="en-US" sz="2000" b="1" dirty="0" smtClean="0">
                <a:solidFill>
                  <a:schemeClr val="accent2">
                    <a:lumMod val="75000"/>
                  </a:schemeClr>
                </a:solidFill>
              </a:rPr>
              <a:t> </a:t>
            </a:r>
            <a:r>
              <a:rPr lang="en-US" sz="2000" b="1" dirty="0" err="1" smtClean="0">
                <a:solidFill>
                  <a:schemeClr val="accent2">
                    <a:lumMod val="75000"/>
                  </a:schemeClr>
                </a:solidFill>
              </a:rPr>
              <a:t>buku</a:t>
            </a:r>
            <a:r>
              <a:rPr lang="en-US" sz="2000" b="1" dirty="0" smtClean="0">
                <a:solidFill>
                  <a:schemeClr val="accent2">
                    <a:lumMod val="75000"/>
                  </a:schemeClr>
                </a:solidFill>
              </a:rPr>
              <a:t> </a:t>
            </a:r>
            <a:r>
              <a:rPr lang="en-US" sz="2000" b="1" dirty="0" err="1" smtClean="0">
                <a:solidFill>
                  <a:schemeClr val="accent2">
                    <a:lumMod val="75000"/>
                  </a:schemeClr>
                </a:solidFill>
              </a:rPr>
              <a:t>Mekanika</a:t>
            </a:r>
            <a:r>
              <a:rPr lang="en-US" sz="2000" b="1" dirty="0" smtClean="0">
                <a:solidFill>
                  <a:schemeClr val="accent2">
                    <a:lumMod val="75000"/>
                  </a:schemeClr>
                </a:solidFill>
              </a:rPr>
              <a:t> Tanah </a:t>
            </a:r>
            <a:r>
              <a:rPr lang="en-US" sz="2000" b="1" dirty="0" err="1" smtClean="0">
                <a:solidFill>
                  <a:schemeClr val="accent2">
                    <a:lumMod val="75000"/>
                  </a:schemeClr>
                </a:solidFill>
              </a:rPr>
              <a:t>terbit</a:t>
            </a:r>
            <a:r>
              <a:rPr lang="en-US" sz="2000" b="1" dirty="0" smtClean="0">
                <a:solidFill>
                  <a:schemeClr val="accent2">
                    <a:lumMod val="75000"/>
                  </a:schemeClr>
                </a:solidFill>
              </a:rPr>
              <a:t> </a:t>
            </a:r>
            <a:r>
              <a:rPr lang="en-US" sz="2000" b="1" dirty="0" err="1" smtClean="0">
                <a:solidFill>
                  <a:schemeClr val="accent2">
                    <a:lumMod val="75000"/>
                  </a:schemeClr>
                </a:solidFill>
              </a:rPr>
              <a:t>pada</a:t>
            </a:r>
            <a:r>
              <a:rPr lang="en-US" sz="2000" b="1" dirty="0" smtClean="0">
                <a:solidFill>
                  <a:schemeClr val="accent2">
                    <a:lumMod val="75000"/>
                  </a:schemeClr>
                </a:solidFill>
              </a:rPr>
              <a:t> </a:t>
            </a:r>
            <a:r>
              <a:rPr lang="en-US" sz="2000" b="1" dirty="0" err="1" smtClean="0">
                <a:solidFill>
                  <a:schemeClr val="accent2">
                    <a:lumMod val="75000"/>
                  </a:schemeClr>
                </a:solidFill>
              </a:rPr>
              <a:t>tahun</a:t>
            </a:r>
            <a:r>
              <a:rPr lang="en-US" sz="2000" b="1" dirty="0" smtClean="0">
                <a:solidFill>
                  <a:schemeClr val="accent2">
                    <a:lumMod val="75000"/>
                  </a:schemeClr>
                </a:solidFill>
              </a:rPr>
              <a:t> 1972</a:t>
            </a:r>
          </a:p>
          <a:p>
            <a:pPr algn="l"/>
            <a:endParaRPr lang="en-US" sz="1100" b="1" dirty="0" smtClean="0">
              <a:solidFill>
                <a:schemeClr val="accent2">
                  <a:lumMod val="75000"/>
                </a:schemeClr>
              </a:solidFill>
            </a:endParaRPr>
          </a:p>
          <a:p>
            <a:pPr algn="l">
              <a:buFont typeface="Arial" pitchFamily="34" charset="0"/>
              <a:buChar char="•"/>
            </a:pPr>
            <a:r>
              <a:rPr lang="en-US" sz="2200" b="1" dirty="0" smtClean="0">
                <a:solidFill>
                  <a:schemeClr val="accent2">
                    <a:lumMod val="75000"/>
                  </a:schemeClr>
                </a:solidFill>
              </a:rPr>
              <a:t> </a:t>
            </a:r>
            <a:r>
              <a:rPr lang="en-US" sz="2000" b="1" dirty="0" err="1" smtClean="0">
                <a:solidFill>
                  <a:srgbClr val="3333FF"/>
                </a:solidFill>
              </a:rPr>
              <a:t>Ir</a:t>
            </a:r>
            <a:r>
              <a:rPr lang="en-US" sz="2000" b="1" dirty="0" smtClean="0">
                <a:solidFill>
                  <a:srgbClr val="3333FF"/>
                </a:solidFill>
              </a:rPr>
              <a:t> S. </a:t>
            </a:r>
            <a:r>
              <a:rPr lang="en-US" sz="2000" b="1" dirty="0" err="1" smtClean="0">
                <a:solidFill>
                  <a:srgbClr val="3333FF"/>
                </a:solidFill>
              </a:rPr>
              <a:t>Limasalle</a:t>
            </a:r>
            <a:r>
              <a:rPr lang="en-US" sz="2000" b="1" dirty="0" smtClean="0">
                <a:solidFill>
                  <a:srgbClr val="3333FF"/>
                </a:solidFill>
              </a:rPr>
              <a:t>, </a:t>
            </a:r>
            <a:r>
              <a:rPr lang="en-US" sz="2000" b="1" dirty="0" err="1" smtClean="0">
                <a:solidFill>
                  <a:srgbClr val="3333FF"/>
                </a:solidFill>
              </a:rPr>
              <a:t>Ir</a:t>
            </a:r>
            <a:r>
              <a:rPr lang="en-US" sz="2000" b="1" dirty="0" smtClean="0">
                <a:solidFill>
                  <a:srgbClr val="3333FF"/>
                </a:solidFill>
              </a:rPr>
              <a:t> R </a:t>
            </a:r>
            <a:r>
              <a:rPr lang="en-US" sz="2000" b="1" dirty="0" err="1" smtClean="0">
                <a:solidFill>
                  <a:srgbClr val="3333FF"/>
                </a:solidFill>
              </a:rPr>
              <a:t>Gunawan</a:t>
            </a:r>
            <a:r>
              <a:rPr lang="en-US" sz="2000" b="1" dirty="0" smtClean="0">
                <a:solidFill>
                  <a:srgbClr val="3333FF"/>
                </a:solidFill>
              </a:rPr>
              <a:t> </a:t>
            </a:r>
            <a:r>
              <a:rPr lang="en-US" sz="2000" b="1" dirty="0" err="1" smtClean="0">
                <a:solidFill>
                  <a:srgbClr val="3333FF"/>
                </a:solidFill>
              </a:rPr>
              <a:t>dan</a:t>
            </a:r>
            <a:r>
              <a:rPr lang="en-US" sz="2000" b="1" dirty="0" smtClean="0">
                <a:solidFill>
                  <a:srgbClr val="3333FF"/>
                </a:solidFill>
              </a:rPr>
              <a:t> </a:t>
            </a:r>
            <a:r>
              <a:rPr lang="en-US" sz="2000" b="1" dirty="0" err="1" smtClean="0">
                <a:solidFill>
                  <a:srgbClr val="3333FF"/>
                </a:solidFill>
              </a:rPr>
              <a:t>Meliani</a:t>
            </a:r>
            <a:r>
              <a:rPr lang="en-US" sz="2000" b="1" dirty="0" smtClean="0">
                <a:solidFill>
                  <a:srgbClr val="3333FF"/>
                </a:solidFill>
              </a:rPr>
              <a:t> </a:t>
            </a:r>
            <a:r>
              <a:rPr lang="en-US" sz="2000" b="1" dirty="0" err="1" smtClean="0">
                <a:solidFill>
                  <a:srgbClr val="3333FF"/>
                </a:solidFill>
              </a:rPr>
              <a:t>dari</a:t>
            </a:r>
            <a:r>
              <a:rPr lang="en-US" sz="2000" b="1" dirty="0" smtClean="0">
                <a:solidFill>
                  <a:srgbClr val="3333FF"/>
                </a:solidFill>
              </a:rPr>
              <a:t> </a:t>
            </a:r>
            <a:r>
              <a:rPr lang="en-US" sz="2000" b="1" dirty="0" err="1" smtClean="0">
                <a:solidFill>
                  <a:srgbClr val="3333FF"/>
                </a:solidFill>
              </a:rPr>
              <a:t>PTDacoral</a:t>
            </a:r>
            <a:r>
              <a:rPr lang="en-US" sz="2000" b="1" dirty="0" smtClean="0">
                <a:solidFill>
                  <a:srgbClr val="3333FF"/>
                </a:solidFill>
              </a:rPr>
              <a:t>  Eng. Int. Jakarta </a:t>
            </a:r>
            <a:r>
              <a:rPr lang="en-US" sz="2000" b="1" dirty="0" err="1" smtClean="0">
                <a:solidFill>
                  <a:srgbClr val="3333FF"/>
                </a:solidFill>
              </a:rPr>
              <a:t>dan</a:t>
            </a:r>
            <a:r>
              <a:rPr lang="en-US" sz="2000" b="1" dirty="0" smtClean="0">
                <a:solidFill>
                  <a:srgbClr val="3333FF"/>
                </a:solidFill>
              </a:rPr>
              <a:t> Dr </a:t>
            </a:r>
            <a:r>
              <a:rPr lang="en-US" sz="2000" b="1" dirty="0" err="1" smtClean="0">
                <a:solidFill>
                  <a:srgbClr val="3333FF"/>
                </a:solidFill>
              </a:rPr>
              <a:t>Satyawan</a:t>
            </a:r>
            <a:r>
              <a:rPr lang="en-US" sz="2000" b="1" dirty="0" smtClean="0">
                <a:solidFill>
                  <a:srgbClr val="3333FF"/>
                </a:solidFill>
              </a:rPr>
              <a:t> </a:t>
            </a:r>
            <a:r>
              <a:rPr lang="en-US" sz="2000" b="1" dirty="0" err="1" smtClean="0">
                <a:solidFill>
                  <a:srgbClr val="3333FF"/>
                </a:solidFill>
              </a:rPr>
              <a:t>Pranjoto</a:t>
            </a:r>
            <a:r>
              <a:rPr lang="en-US" sz="2000" b="1" dirty="0" smtClean="0">
                <a:solidFill>
                  <a:srgbClr val="3333FF"/>
                </a:solidFill>
              </a:rPr>
              <a:t> </a:t>
            </a:r>
            <a:r>
              <a:rPr lang="en-US" sz="2000" b="1" dirty="0" err="1" smtClean="0">
                <a:solidFill>
                  <a:srgbClr val="3333FF"/>
                </a:solidFill>
              </a:rPr>
              <a:t>dari</a:t>
            </a:r>
            <a:r>
              <a:rPr lang="en-US" sz="2000" b="1" dirty="0" smtClean="0">
                <a:solidFill>
                  <a:srgbClr val="3333FF"/>
                </a:solidFill>
              </a:rPr>
              <a:t> Auckland, yang </a:t>
            </a:r>
            <a:r>
              <a:rPr lang="en-US" sz="2000" b="1" dirty="0" err="1" smtClean="0">
                <a:solidFill>
                  <a:srgbClr val="3333FF"/>
                </a:solidFill>
              </a:rPr>
              <a:t>banyak</a:t>
            </a:r>
            <a:r>
              <a:rPr lang="en-US" sz="2000" b="1" dirty="0" smtClean="0">
                <a:solidFill>
                  <a:srgbClr val="3333FF"/>
                </a:solidFill>
              </a:rPr>
              <a:t> </a:t>
            </a:r>
            <a:r>
              <a:rPr lang="en-US" sz="2000" b="1" dirty="0" err="1" smtClean="0">
                <a:solidFill>
                  <a:srgbClr val="3333FF"/>
                </a:solidFill>
              </a:rPr>
              <a:t>membantu</a:t>
            </a:r>
            <a:r>
              <a:rPr lang="en-US" sz="2000" b="1" dirty="0" smtClean="0">
                <a:solidFill>
                  <a:srgbClr val="3333FF"/>
                </a:solidFill>
              </a:rPr>
              <a:t> </a:t>
            </a:r>
            <a:r>
              <a:rPr lang="en-US" sz="2000" b="1" dirty="0" err="1" smtClean="0">
                <a:solidFill>
                  <a:srgbClr val="3333FF"/>
                </a:solidFill>
              </a:rPr>
              <a:t>penejemahan</a:t>
            </a:r>
            <a:r>
              <a:rPr lang="en-US" sz="2000" b="1" dirty="0" smtClean="0">
                <a:solidFill>
                  <a:srgbClr val="3333FF"/>
                </a:solidFill>
              </a:rPr>
              <a:t> </a:t>
            </a:r>
            <a:r>
              <a:rPr lang="en-US" sz="2000" b="1" dirty="0" err="1" smtClean="0">
                <a:solidFill>
                  <a:srgbClr val="3333FF"/>
                </a:solidFill>
              </a:rPr>
              <a:t>buku</a:t>
            </a:r>
            <a:r>
              <a:rPr lang="en-US" sz="2000" b="1" dirty="0" smtClean="0">
                <a:solidFill>
                  <a:srgbClr val="3333FF"/>
                </a:solidFill>
              </a:rPr>
              <a:t> </a:t>
            </a:r>
            <a:r>
              <a:rPr lang="en-US" sz="2000" b="1" dirty="0" err="1" smtClean="0">
                <a:solidFill>
                  <a:srgbClr val="3333FF"/>
                </a:solidFill>
              </a:rPr>
              <a:t>baru</a:t>
            </a:r>
            <a:r>
              <a:rPr lang="en-US" sz="2000" b="1" dirty="0" smtClean="0">
                <a:solidFill>
                  <a:srgbClr val="3333FF"/>
                </a:solidFill>
              </a:rPr>
              <a:t> </a:t>
            </a:r>
            <a:r>
              <a:rPr lang="en-US" sz="2000" b="1" dirty="0" err="1" smtClean="0">
                <a:solidFill>
                  <a:srgbClr val="3333FF"/>
                </a:solidFill>
              </a:rPr>
              <a:t>saya</a:t>
            </a:r>
            <a:r>
              <a:rPr lang="en-US" sz="2000" b="1" dirty="0" smtClean="0">
                <a:solidFill>
                  <a:srgbClr val="3333FF"/>
                </a:solidFill>
              </a:rPr>
              <a:t>. </a:t>
            </a:r>
          </a:p>
          <a:p>
            <a:pPr algn="l">
              <a:buFont typeface="Arial" pitchFamily="34" charset="0"/>
              <a:buChar char="•"/>
            </a:pPr>
            <a:endParaRPr lang="en-US" sz="1000" b="1" dirty="0" smtClean="0">
              <a:solidFill>
                <a:schemeClr val="accent2">
                  <a:lumMod val="75000"/>
                </a:schemeClr>
              </a:solidFill>
            </a:endParaRPr>
          </a:p>
          <a:p>
            <a:pPr algn="l">
              <a:buFont typeface="Arial" pitchFamily="34" charset="0"/>
              <a:buChar char="•"/>
            </a:pPr>
            <a:r>
              <a:rPr lang="en-US" sz="2000" b="1" dirty="0" smtClean="0">
                <a:solidFill>
                  <a:schemeClr val="accent2">
                    <a:lumMod val="75000"/>
                  </a:schemeClr>
                </a:solidFill>
              </a:rPr>
              <a:t> Pak Andre </a:t>
            </a:r>
            <a:r>
              <a:rPr lang="en-US" sz="2000" b="1" dirty="0" err="1" smtClean="0">
                <a:solidFill>
                  <a:schemeClr val="accent2">
                    <a:lumMod val="75000"/>
                  </a:schemeClr>
                </a:solidFill>
              </a:rPr>
              <a:t>dan</a:t>
            </a:r>
            <a:r>
              <a:rPr lang="en-US" sz="2000" b="1" dirty="0" smtClean="0">
                <a:solidFill>
                  <a:schemeClr val="accent2">
                    <a:lumMod val="75000"/>
                  </a:schemeClr>
                </a:solidFill>
              </a:rPr>
              <a:t>  </a:t>
            </a:r>
            <a:r>
              <a:rPr lang="en-US" sz="2000" b="1" dirty="0" err="1" smtClean="0">
                <a:solidFill>
                  <a:schemeClr val="accent2">
                    <a:lumMod val="75000"/>
                  </a:schemeClr>
                </a:solidFill>
              </a:rPr>
              <a:t>AndiPublisher</a:t>
            </a:r>
            <a:r>
              <a:rPr lang="en-US" sz="2000" b="1" dirty="0" smtClean="0">
                <a:solidFill>
                  <a:schemeClr val="accent2">
                    <a:lumMod val="75000"/>
                  </a:schemeClr>
                </a:solidFill>
              </a:rPr>
              <a:t>  </a:t>
            </a:r>
            <a:r>
              <a:rPr lang="en-US" sz="2000" b="1" dirty="0" err="1" smtClean="0">
                <a:solidFill>
                  <a:schemeClr val="accent2">
                    <a:lumMod val="75000"/>
                  </a:schemeClr>
                </a:solidFill>
              </a:rPr>
              <a:t>atas</a:t>
            </a:r>
            <a:r>
              <a:rPr lang="en-US" sz="2000" b="1" dirty="0" smtClean="0">
                <a:solidFill>
                  <a:schemeClr val="accent2">
                    <a:lumMod val="75000"/>
                  </a:schemeClr>
                </a:solidFill>
              </a:rPr>
              <a:t> </a:t>
            </a:r>
            <a:r>
              <a:rPr lang="en-US" sz="2000" b="1" dirty="0" err="1" smtClean="0">
                <a:solidFill>
                  <a:schemeClr val="accent2">
                    <a:lumMod val="75000"/>
                  </a:schemeClr>
                </a:solidFill>
              </a:rPr>
              <a:t>kesediaanny</a:t>
            </a:r>
            <a:r>
              <a:rPr lang="en-US" sz="2000" b="1" dirty="0" smtClean="0">
                <a:solidFill>
                  <a:schemeClr val="accent2">
                    <a:lumMod val="75000"/>
                  </a:schemeClr>
                </a:solidFill>
              </a:rPr>
              <a:t> </a:t>
            </a:r>
            <a:r>
              <a:rPr lang="en-US" sz="2000" b="1" dirty="0" err="1" smtClean="0">
                <a:solidFill>
                  <a:schemeClr val="accent2">
                    <a:lumMod val="75000"/>
                  </a:schemeClr>
                </a:solidFill>
              </a:rPr>
              <a:t>menerbitkan</a:t>
            </a:r>
            <a:r>
              <a:rPr lang="en-US" sz="2000" b="1" dirty="0" smtClean="0">
                <a:solidFill>
                  <a:schemeClr val="accent2">
                    <a:lumMod val="75000"/>
                  </a:schemeClr>
                </a:solidFill>
              </a:rPr>
              <a:t> </a:t>
            </a:r>
            <a:r>
              <a:rPr lang="en-US" sz="2000" b="1" dirty="0" err="1" smtClean="0">
                <a:solidFill>
                  <a:schemeClr val="accent2">
                    <a:lumMod val="75000"/>
                  </a:schemeClr>
                </a:solidFill>
              </a:rPr>
              <a:t>buku</a:t>
            </a:r>
            <a:r>
              <a:rPr lang="en-US" sz="2000" b="1" dirty="0" smtClean="0">
                <a:solidFill>
                  <a:schemeClr val="accent2">
                    <a:lumMod val="75000"/>
                  </a:schemeClr>
                </a:solidFill>
              </a:rPr>
              <a:t> </a:t>
            </a:r>
            <a:r>
              <a:rPr lang="en-US" sz="2000" b="1" dirty="0" err="1" smtClean="0">
                <a:solidFill>
                  <a:schemeClr val="accent2">
                    <a:lumMod val="75000"/>
                  </a:schemeClr>
                </a:solidFill>
              </a:rPr>
              <a:t>itu</a:t>
            </a:r>
            <a:endParaRPr lang="en-US" sz="2000" b="1" dirty="0" smtClean="0">
              <a:solidFill>
                <a:schemeClr val="accent2">
                  <a:lumMod val="75000"/>
                </a:schemeClr>
              </a:solidFill>
            </a:endParaRPr>
          </a:p>
          <a:p>
            <a:pPr algn="l"/>
            <a:endParaRPr lang="en-US" sz="22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onesia Feb 2005 010.jpg"/>
          <p:cNvPicPr>
            <a:picLocks noChangeAspect="1"/>
          </p:cNvPicPr>
          <p:nvPr/>
        </p:nvPicPr>
        <p:blipFill>
          <a:blip r:embed="rId2" cstate="print"/>
          <a:stretch>
            <a:fillRect/>
          </a:stretch>
        </p:blipFill>
        <p:spPr>
          <a:xfrm>
            <a:off x="0" y="7993"/>
            <a:ext cx="9144000" cy="6842014"/>
          </a:xfrm>
          <a:prstGeom prst="rect">
            <a:avLst/>
          </a:prstGeom>
        </p:spPr>
      </p:pic>
      <p:sp>
        <p:nvSpPr>
          <p:cNvPr id="2" name="Title 1"/>
          <p:cNvSpPr>
            <a:spLocks noGrp="1"/>
          </p:cNvSpPr>
          <p:nvPr>
            <p:ph type="title"/>
          </p:nvPr>
        </p:nvSpPr>
        <p:spPr>
          <a:xfrm>
            <a:off x="3643306" y="5583238"/>
            <a:ext cx="5143536" cy="917596"/>
          </a:xfrm>
          <a:solidFill>
            <a:srgbClr val="FFFF99">
              <a:alpha val="72157"/>
            </a:srgbClr>
          </a:solidFill>
        </p:spPr>
        <p:txBody>
          <a:bodyPr>
            <a:normAutofit/>
          </a:bodyPr>
          <a:lstStyle/>
          <a:p>
            <a:r>
              <a:rPr lang="en-NZ" sz="2400" b="1" dirty="0" smtClean="0">
                <a:solidFill>
                  <a:srgbClr val="9A0000"/>
                </a:solidFill>
              </a:rPr>
              <a:t>The End</a:t>
            </a:r>
            <a:br>
              <a:rPr lang="en-NZ" sz="2400" b="1" dirty="0" smtClean="0">
                <a:solidFill>
                  <a:srgbClr val="9A0000"/>
                </a:solidFill>
              </a:rPr>
            </a:br>
            <a:r>
              <a:rPr lang="en-NZ" sz="2400" b="1" dirty="0" smtClean="0">
                <a:solidFill>
                  <a:srgbClr val="9A0000"/>
                </a:solidFill>
              </a:rPr>
              <a:t>Thank you for your attention</a:t>
            </a:r>
            <a:endParaRPr lang="en-NZ" sz="2400" b="1" dirty="0">
              <a:solidFill>
                <a:srgbClr val="9A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r house - Rangga Malela 4A.jpg"/>
          <p:cNvPicPr>
            <a:picLocks noChangeAspect="1"/>
          </p:cNvPicPr>
          <p:nvPr/>
        </p:nvPicPr>
        <p:blipFill>
          <a:blip r:embed="rId2" cstate="print"/>
          <a:srcRect l="1771" r="10897"/>
          <a:stretch>
            <a:fillRect/>
          </a:stretch>
        </p:blipFill>
        <p:spPr>
          <a:xfrm>
            <a:off x="1" y="32933"/>
            <a:ext cx="9143999" cy="6788259"/>
          </a:xfrm>
          <a:prstGeom prst="rect">
            <a:avLst/>
          </a:prstGeom>
        </p:spPr>
      </p:pic>
      <p:sp>
        <p:nvSpPr>
          <p:cNvPr id="2" name="Title 1"/>
          <p:cNvSpPr>
            <a:spLocks noGrp="1"/>
          </p:cNvSpPr>
          <p:nvPr>
            <p:ph type="title"/>
          </p:nvPr>
        </p:nvSpPr>
        <p:spPr>
          <a:xfrm>
            <a:off x="857224" y="5940428"/>
            <a:ext cx="7429552" cy="488968"/>
          </a:xfrm>
          <a:solidFill>
            <a:srgbClr val="FFCC99">
              <a:alpha val="80000"/>
            </a:srgbClr>
          </a:solidFill>
        </p:spPr>
        <p:txBody>
          <a:bodyPr>
            <a:normAutofit/>
          </a:bodyPr>
          <a:lstStyle/>
          <a:p>
            <a:r>
              <a:rPr lang="en-NZ" sz="2400" b="1" dirty="0" err="1" smtClean="0">
                <a:solidFill>
                  <a:srgbClr val="C00000"/>
                </a:solidFill>
                <a:latin typeface="+mn-lt"/>
              </a:rPr>
              <a:t>Rumah</a:t>
            </a:r>
            <a:r>
              <a:rPr lang="en-NZ" sz="2400" b="1" dirty="0" smtClean="0">
                <a:solidFill>
                  <a:srgbClr val="C00000"/>
                </a:solidFill>
                <a:latin typeface="+mn-lt"/>
              </a:rPr>
              <a:t> </a:t>
            </a:r>
            <a:r>
              <a:rPr lang="en-NZ" sz="2400" b="1" dirty="0" err="1" smtClean="0">
                <a:solidFill>
                  <a:srgbClr val="C00000"/>
                </a:solidFill>
                <a:latin typeface="+mn-lt"/>
              </a:rPr>
              <a:t>kami</a:t>
            </a:r>
            <a:r>
              <a:rPr lang="en-NZ" sz="2400" b="1" dirty="0" smtClean="0">
                <a:solidFill>
                  <a:srgbClr val="C00000"/>
                </a:solidFill>
                <a:latin typeface="+mn-lt"/>
              </a:rPr>
              <a:t> </a:t>
            </a:r>
            <a:r>
              <a:rPr lang="en-NZ" sz="2400" b="1" dirty="0" err="1" smtClean="0">
                <a:solidFill>
                  <a:srgbClr val="C00000"/>
                </a:solidFill>
                <a:latin typeface="+mn-lt"/>
              </a:rPr>
              <a:t>di</a:t>
            </a:r>
            <a:r>
              <a:rPr lang="en-NZ" sz="2400" b="1" dirty="0" smtClean="0">
                <a:solidFill>
                  <a:srgbClr val="C00000"/>
                </a:solidFill>
                <a:latin typeface="+mn-lt"/>
              </a:rPr>
              <a:t> </a:t>
            </a:r>
            <a:r>
              <a:rPr lang="en-NZ" sz="2400" b="1" dirty="0" err="1" smtClean="0">
                <a:solidFill>
                  <a:srgbClr val="C00000"/>
                </a:solidFill>
                <a:latin typeface="+mn-lt"/>
              </a:rPr>
              <a:t>Jl</a:t>
            </a:r>
            <a:r>
              <a:rPr lang="en-NZ" sz="2400" b="1" dirty="0" smtClean="0">
                <a:solidFill>
                  <a:srgbClr val="C00000"/>
                </a:solidFill>
                <a:latin typeface="+mn-lt"/>
              </a:rPr>
              <a:t> </a:t>
            </a:r>
            <a:r>
              <a:rPr lang="en-NZ" sz="2400" b="1" dirty="0" err="1" smtClean="0">
                <a:solidFill>
                  <a:srgbClr val="C00000"/>
                </a:solidFill>
                <a:latin typeface="+mn-lt"/>
              </a:rPr>
              <a:t>Rangga</a:t>
            </a:r>
            <a:r>
              <a:rPr lang="en-NZ" sz="2400" b="1" dirty="0" smtClean="0">
                <a:solidFill>
                  <a:srgbClr val="C00000"/>
                </a:solidFill>
                <a:latin typeface="+mn-lt"/>
              </a:rPr>
              <a:t> </a:t>
            </a:r>
            <a:r>
              <a:rPr lang="en-NZ" sz="2400" b="1" dirty="0" err="1" smtClean="0">
                <a:solidFill>
                  <a:srgbClr val="C00000"/>
                </a:solidFill>
                <a:latin typeface="+mn-lt"/>
              </a:rPr>
              <a:t>Malela</a:t>
            </a:r>
            <a:r>
              <a:rPr lang="en-NZ" sz="2400" b="1" dirty="0" smtClean="0">
                <a:solidFill>
                  <a:srgbClr val="C00000"/>
                </a:solidFill>
                <a:latin typeface="+mn-lt"/>
              </a:rPr>
              <a:t> 4A, 1968-1972</a:t>
            </a:r>
            <a:endParaRPr lang="en-NZ" sz="2400" b="1" dirty="0">
              <a:solidFill>
                <a:srgbClr val="C00000"/>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udith and Graham off to school, Bandung.jpg"/>
          <p:cNvPicPr>
            <a:picLocks noChangeAspect="1"/>
          </p:cNvPicPr>
          <p:nvPr/>
        </p:nvPicPr>
        <p:blipFill>
          <a:blip r:embed="rId2" cstate="print">
            <a:lum bright="-10000"/>
          </a:blip>
          <a:stretch>
            <a:fillRect/>
          </a:stretch>
        </p:blipFill>
        <p:spPr>
          <a:xfrm>
            <a:off x="-32" y="-24"/>
            <a:ext cx="4380282" cy="6143668"/>
          </a:xfrm>
          <a:prstGeom prst="rect">
            <a:avLst/>
          </a:prstGeom>
        </p:spPr>
      </p:pic>
      <p:pic>
        <p:nvPicPr>
          <p:cNvPr id="4" name="Picture 3" descr="Graham in becak 1972.jpg"/>
          <p:cNvPicPr>
            <a:picLocks noChangeAspect="1"/>
          </p:cNvPicPr>
          <p:nvPr/>
        </p:nvPicPr>
        <p:blipFill>
          <a:blip r:embed="rId3" cstate="print"/>
          <a:stretch>
            <a:fillRect/>
          </a:stretch>
        </p:blipFill>
        <p:spPr>
          <a:xfrm>
            <a:off x="4749326" y="-24"/>
            <a:ext cx="4323268" cy="6157933"/>
          </a:xfrm>
          <a:prstGeom prst="rect">
            <a:avLst/>
          </a:prstGeom>
          <a:solidFill>
            <a:srgbClr val="FFCC99">
              <a:alpha val="74118"/>
            </a:srgbClr>
          </a:solidFill>
        </p:spPr>
      </p:pic>
      <p:sp>
        <p:nvSpPr>
          <p:cNvPr id="2" name="Title 1"/>
          <p:cNvSpPr>
            <a:spLocks noGrp="1"/>
          </p:cNvSpPr>
          <p:nvPr>
            <p:ph type="title"/>
          </p:nvPr>
        </p:nvSpPr>
        <p:spPr>
          <a:xfrm>
            <a:off x="1714480" y="6275430"/>
            <a:ext cx="5929354" cy="511156"/>
          </a:xfrm>
          <a:solidFill>
            <a:srgbClr val="FFCC99">
              <a:alpha val="69020"/>
            </a:srgbClr>
          </a:solidFill>
          <a:ln w="19050">
            <a:solidFill>
              <a:srgbClr val="C00000"/>
            </a:solidFill>
          </a:ln>
        </p:spPr>
        <p:txBody>
          <a:bodyPr>
            <a:normAutofit fontScale="90000"/>
          </a:bodyPr>
          <a:lstStyle/>
          <a:p>
            <a:r>
              <a:rPr lang="en-NZ" sz="2000" b="1" dirty="0" err="1" smtClean="0">
                <a:solidFill>
                  <a:srgbClr val="A50021"/>
                </a:solidFill>
              </a:rPr>
              <a:t>Anak</a:t>
            </a:r>
            <a:r>
              <a:rPr lang="en-NZ" sz="2000" b="1" dirty="0" smtClean="0">
                <a:solidFill>
                  <a:srgbClr val="A50021"/>
                </a:solidFill>
              </a:rPr>
              <a:t> </a:t>
            </a:r>
            <a:r>
              <a:rPr lang="en-NZ" sz="2000" b="1" dirty="0" err="1" smtClean="0">
                <a:solidFill>
                  <a:srgbClr val="A50021"/>
                </a:solidFill>
              </a:rPr>
              <a:t>kami</a:t>
            </a:r>
            <a:r>
              <a:rPr lang="en-NZ" sz="2000" b="1" dirty="0" smtClean="0">
                <a:solidFill>
                  <a:srgbClr val="A50021"/>
                </a:solidFill>
              </a:rPr>
              <a:t> </a:t>
            </a:r>
            <a:r>
              <a:rPr lang="en-NZ" sz="2000" b="1" dirty="0" err="1" smtClean="0">
                <a:solidFill>
                  <a:srgbClr val="A50021"/>
                </a:solidFill>
              </a:rPr>
              <a:t>ke</a:t>
            </a:r>
            <a:r>
              <a:rPr lang="en-NZ" sz="2000" b="1" dirty="0" smtClean="0">
                <a:solidFill>
                  <a:srgbClr val="A50021"/>
                </a:solidFill>
              </a:rPr>
              <a:t> </a:t>
            </a:r>
            <a:r>
              <a:rPr lang="en-NZ" sz="2000" b="1" dirty="0" err="1" smtClean="0">
                <a:solidFill>
                  <a:srgbClr val="A50021"/>
                </a:solidFill>
              </a:rPr>
              <a:t>sekolah</a:t>
            </a:r>
            <a:r>
              <a:rPr lang="en-NZ" sz="2000" b="1" dirty="0" smtClean="0">
                <a:solidFill>
                  <a:srgbClr val="A50021"/>
                </a:solidFill>
              </a:rPr>
              <a:t> </a:t>
            </a:r>
            <a:r>
              <a:rPr lang="en-NZ" sz="2000" b="1" dirty="0" err="1" smtClean="0">
                <a:solidFill>
                  <a:srgbClr val="A50021"/>
                </a:solidFill>
              </a:rPr>
              <a:t>di</a:t>
            </a:r>
            <a:r>
              <a:rPr lang="en-NZ" sz="2000" b="1" dirty="0" smtClean="0">
                <a:solidFill>
                  <a:srgbClr val="A50021"/>
                </a:solidFill>
              </a:rPr>
              <a:t> Bandung, 1970 </a:t>
            </a:r>
            <a:br>
              <a:rPr lang="en-NZ" sz="2000" b="1" dirty="0" smtClean="0">
                <a:solidFill>
                  <a:srgbClr val="A50021"/>
                </a:solidFill>
              </a:rPr>
            </a:br>
            <a:r>
              <a:rPr lang="en-NZ" sz="2000" b="1" dirty="0" smtClean="0">
                <a:solidFill>
                  <a:srgbClr val="A50021"/>
                </a:solidFill>
              </a:rPr>
              <a:t>– Judith </a:t>
            </a:r>
            <a:r>
              <a:rPr lang="en-NZ" sz="2000" b="1" dirty="0" err="1" smtClean="0">
                <a:solidFill>
                  <a:srgbClr val="A50021"/>
                </a:solidFill>
              </a:rPr>
              <a:t>ke</a:t>
            </a:r>
            <a:r>
              <a:rPr lang="en-NZ" sz="2000" b="1" dirty="0" smtClean="0">
                <a:solidFill>
                  <a:srgbClr val="A50021"/>
                </a:solidFill>
              </a:rPr>
              <a:t> Santa Angela, Graham </a:t>
            </a:r>
            <a:r>
              <a:rPr lang="en-NZ" sz="2000" b="1" dirty="0" err="1" smtClean="0">
                <a:solidFill>
                  <a:srgbClr val="A50021"/>
                </a:solidFill>
              </a:rPr>
              <a:t>ke</a:t>
            </a:r>
            <a:r>
              <a:rPr lang="en-NZ" sz="2000" b="1" dirty="0" smtClean="0">
                <a:solidFill>
                  <a:srgbClr val="A50021"/>
                </a:solidFill>
              </a:rPr>
              <a:t> </a:t>
            </a:r>
            <a:r>
              <a:rPr lang="en-NZ" sz="2000" b="1" dirty="0" err="1" smtClean="0">
                <a:solidFill>
                  <a:srgbClr val="A50021"/>
                </a:solidFill>
              </a:rPr>
              <a:t>Taruna</a:t>
            </a:r>
            <a:r>
              <a:rPr lang="en-NZ" sz="2000" b="1" dirty="0" smtClean="0">
                <a:solidFill>
                  <a:srgbClr val="A50021"/>
                </a:solidFill>
              </a:rPr>
              <a:t> </a:t>
            </a:r>
            <a:r>
              <a:rPr lang="en-NZ" sz="2000" b="1" dirty="0" err="1" smtClean="0">
                <a:solidFill>
                  <a:srgbClr val="A50021"/>
                </a:solidFill>
              </a:rPr>
              <a:t>Bakti</a:t>
            </a:r>
            <a:endParaRPr lang="en-NZ" sz="2000" b="1" dirty="0">
              <a:solidFill>
                <a:srgbClr val="A5002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PTD - my office, 1960-63.jpg"/>
          <p:cNvPicPr>
            <a:picLocks noChangeAspect="1"/>
          </p:cNvPicPr>
          <p:nvPr/>
        </p:nvPicPr>
        <p:blipFill>
          <a:blip r:embed="rId2" cstate="print"/>
          <a:srcRect b="9639"/>
          <a:stretch>
            <a:fillRect/>
          </a:stretch>
        </p:blipFill>
        <p:spPr>
          <a:xfrm>
            <a:off x="0" y="-27384"/>
            <a:ext cx="9144000" cy="5400600"/>
          </a:xfrm>
          <a:prstGeom prst="rect">
            <a:avLst/>
          </a:prstGeom>
        </p:spPr>
      </p:pic>
      <p:sp>
        <p:nvSpPr>
          <p:cNvPr id="2" name="Title 1"/>
          <p:cNvSpPr>
            <a:spLocks noGrp="1"/>
          </p:cNvSpPr>
          <p:nvPr>
            <p:ph type="title"/>
          </p:nvPr>
        </p:nvSpPr>
        <p:spPr>
          <a:xfrm>
            <a:off x="971600" y="5733256"/>
            <a:ext cx="7272808" cy="940966"/>
          </a:xfrm>
          <a:solidFill>
            <a:schemeClr val="bg1">
              <a:alpha val="72157"/>
            </a:schemeClr>
          </a:solidFill>
          <a:ln w="19050">
            <a:solidFill>
              <a:srgbClr val="C00000"/>
            </a:solidFill>
          </a:ln>
        </p:spPr>
        <p:txBody>
          <a:bodyPr>
            <a:normAutofit fontScale="90000"/>
          </a:bodyPr>
          <a:lstStyle/>
          <a:p>
            <a:r>
              <a:rPr lang="en-US" sz="3200" b="1" dirty="0" err="1" smtClean="0">
                <a:solidFill>
                  <a:srgbClr val="990033"/>
                </a:solidFill>
              </a:rPr>
              <a:t>Lembaga</a:t>
            </a:r>
            <a:r>
              <a:rPr lang="en-US" sz="3200" b="1" dirty="0" smtClean="0">
                <a:solidFill>
                  <a:srgbClr val="990033"/>
                </a:solidFill>
              </a:rPr>
              <a:t> </a:t>
            </a:r>
            <a:r>
              <a:rPr lang="en-US" sz="3200" b="1" dirty="0" err="1" smtClean="0">
                <a:solidFill>
                  <a:srgbClr val="990033"/>
                </a:solidFill>
              </a:rPr>
              <a:t>Penjelidikan</a:t>
            </a:r>
            <a:r>
              <a:rPr lang="en-US" sz="3200" b="1" dirty="0" smtClean="0">
                <a:solidFill>
                  <a:srgbClr val="990033"/>
                </a:solidFill>
              </a:rPr>
              <a:t> Tanah </a:t>
            </a:r>
            <a:r>
              <a:rPr lang="en-US" sz="3200" b="1" dirty="0" err="1" smtClean="0">
                <a:solidFill>
                  <a:srgbClr val="990033"/>
                </a:solidFill>
              </a:rPr>
              <a:t>dan</a:t>
            </a:r>
            <a:r>
              <a:rPr lang="en-US" sz="3200" b="1" dirty="0" smtClean="0">
                <a:solidFill>
                  <a:srgbClr val="990033"/>
                </a:solidFill>
              </a:rPr>
              <a:t> </a:t>
            </a:r>
            <a:r>
              <a:rPr lang="en-US" sz="3200" b="1" dirty="0" err="1" smtClean="0">
                <a:solidFill>
                  <a:srgbClr val="990033"/>
                </a:solidFill>
              </a:rPr>
              <a:t>Djalan</a:t>
            </a:r>
            <a:r>
              <a:rPr lang="en-US" sz="3200" b="1" dirty="0" smtClean="0">
                <a:solidFill>
                  <a:srgbClr val="990033"/>
                </a:solidFill>
              </a:rPr>
              <a:t> (LPTD) </a:t>
            </a:r>
            <a:r>
              <a:rPr lang="en-US" sz="3200" b="1" dirty="0" err="1" smtClean="0">
                <a:solidFill>
                  <a:srgbClr val="990033"/>
                </a:solidFill>
              </a:rPr>
              <a:t>tahun</a:t>
            </a:r>
            <a:r>
              <a:rPr lang="en-US" sz="3200" b="1" dirty="0" smtClean="0">
                <a:solidFill>
                  <a:srgbClr val="990033"/>
                </a:solidFill>
              </a:rPr>
              <a:t> 1960</a:t>
            </a:r>
            <a:endParaRPr lang="en-GB" sz="3200" b="1" dirty="0">
              <a:solidFill>
                <a:srgbClr val="99003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ffice colleagues.jpg"/>
          <p:cNvPicPr>
            <a:picLocks noChangeAspect="1"/>
          </p:cNvPicPr>
          <p:nvPr/>
        </p:nvPicPr>
        <p:blipFill>
          <a:blip r:embed="rId2" cstate="print"/>
          <a:srcRect l="5081" r="14371"/>
          <a:stretch>
            <a:fillRect/>
          </a:stretch>
        </p:blipFill>
        <p:spPr>
          <a:xfrm>
            <a:off x="-24823" y="1"/>
            <a:ext cx="9168823" cy="6858000"/>
          </a:xfrm>
          <a:prstGeom prst="rect">
            <a:avLst/>
          </a:prstGeom>
        </p:spPr>
      </p:pic>
      <p:sp>
        <p:nvSpPr>
          <p:cNvPr id="2" name="Title 1"/>
          <p:cNvSpPr>
            <a:spLocks noGrp="1"/>
          </p:cNvSpPr>
          <p:nvPr>
            <p:ph type="title"/>
          </p:nvPr>
        </p:nvSpPr>
        <p:spPr>
          <a:xfrm>
            <a:off x="1428728" y="5846802"/>
            <a:ext cx="7072362" cy="725470"/>
          </a:xfrm>
          <a:solidFill>
            <a:srgbClr val="FFCC99">
              <a:alpha val="69804"/>
            </a:srgbClr>
          </a:solidFill>
          <a:ln w="19050">
            <a:solidFill>
              <a:srgbClr val="C00000"/>
            </a:solidFill>
          </a:ln>
        </p:spPr>
        <p:txBody>
          <a:bodyPr>
            <a:normAutofit fontScale="90000"/>
          </a:bodyPr>
          <a:lstStyle/>
          <a:p>
            <a:r>
              <a:rPr lang="en-NZ" sz="2400" b="1" dirty="0" smtClean="0">
                <a:solidFill>
                  <a:srgbClr val="660033"/>
                </a:solidFill>
              </a:rPr>
              <a:t>Kawan-kawan saya sekantor di </a:t>
            </a:r>
            <a:r>
              <a:rPr lang="en-NZ" sz="2400" b="1" dirty="0" err="1" smtClean="0">
                <a:solidFill>
                  <a:srgbClr val="660033"/>
                </a:solidFill>
              </a:rPr>
              <a:t>Balai</a:t>
            </a:r>
            <a:r>
              <a:rPr lang="en-NZ" sz="2400" b="1" dirty="0" smtClean="0">
                <a:solidFill>
                  <a:srgbClr val="660033"/>
                </a:solidFill>
              </a:rPr>
              <a:t> </a:t>
            </a:r>
            <a:r>
              <a:rPr lang="en-NZ" sz="2400" b="1" dirty="0" err="1" smtClean="0">
                <a:solidFill>
                  <a:srgbClr val="660033"/>
                </a:solidFill>
              </a:rPr>
              <a:t>Penjelidikan</a:t>
            </a:r>
            <a:r>
              <a:rPr lang="en-NZ" sz="2400" b="1" dirty="0" smtClean="0">
                <a:solidFill>
                  <a:srgbClr val="660033"/>
                </a:solidFill>
              </a:rPr>
              <a:t> Tanah </a:t>
            </a:r>
            <a:r>
              <a:rPr lang="en-NZ" sz="2400" b="1" dirty="0" err="1" smtClean="0">
                <a:solidFill>
                  <a:srgbClr val="660033"/>
                </a:solidFill>
              </a:rPr>
              <a:t>dan</a:t>
            </a:r>
            <a:r>
              <a:rPr lang="en-NZ" sz="2400" b="1" dirty="0" smtClean="0">
                <a:solidFill>
                  <a:srgbClr val="660033"/>
                </a:solidFill>
              </a:rPr>
              <a:t> </a:t>
            </a:r>
            <a:r>
              <a:rPr lang="en-NZ" sz="2400" b="1" dirty="0" err="1" smtClean="0">
                <a:solidFill>
                  <a:srgbClr val="660033"/>
                </a:solidFill>
              </a:rPr>
              <a:t>Djalan</a:t>
            </a:r>
            <a:r>
              <a:rPr lang="en-NZ" sz="2400" b="1" dirty="0" smtClean="0">
                <a:solidFill>
                  <a:srgbClr val="660033"/>
                </a:solidFill>
              </a:rPr>
              <a:t> (BPTD) </a:t>
            </a:r>
            <a:r>
              <a:rPr lang="en-NZ" sz="2400" b="1" dirty="0" err="1" smtClean="0">
                <a:solidFill>
                  <a:srgbClr val="660033"/>
                </a:solidFill>
              </a:rPr>
              <a:t>di</a:t>
            </a:r>
            <a:r>
              <a:rPr lang="en-NZ" sz="2400" b="1" dirty="0" smtClean="0">
                <a:solidFill>
                  <a:srgbClr val="660033"/>
                </a:solidFill>
              </a:rPr>
              <a:t> Bandung (1960)</a:t>
            </a:r>
            <a:endParaRPr lang="en-NZ" sz="2400" b="1" dirty="0">
              <a:solidFill>
                <a:srgbClr val="66003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stralian embassy drilling 1961 (a).jpg"/>
          <p:cNvPicPr>
            <a:picLocks noChangeAspect="1"/>
          </p:cNvPicPr>
          <p:nvPr/>
        </p:nvPicPr>
        <p:blipFill>
          <a:blip r:embed="rId2" cstate="print">
            <a:lum bright="-10000"/>
          </a:blip>
          <a:srcRect l="5984" r="6747"/>
          <a:stretch>
            <a:fillRect/>
          </a:stretch>
        </p:blipFill>
        <p:spPr>
          <a:xfrm>
            <a:off x="-1" y="0"/>
            <a:ext cx="9144001" cy="6858000"/>
          </a:xfrm>
          <a:prstGeom prst="rect">
            <a:avLst/>
          </a:prstGeom>
        </p:spPr>
      </p:pic>
      <p:sp>
        <p:nvSpPr>
          <p:cNvPr id="2" name="Title 1"/>
          <p:cNvSpPr>
            <a:spLocks noGrp="1"/>
          </p:cNvSpPr>
          <p:nvPr>
            <p:ph type="title"/>
          </p:nvPr>
        </p:nvSpPr>
        <p:spPr>
          <a:xfrm>
            <a:off x="142844" y="6000768"/>
            <a:ext cx="8786874" cy="785818"/>
          </a:xfrm>
          <a:solidFill>
            <a:schemeClr val="bg1">
              <a:alpha val="67843"/>
            </a:schemeClr>
          </a:solidFill>
          <a:ln w="19050">
            <a:solidFill>
              <a:srgbClr val="C00000"/>
            </a:solidFill>
          </a:ln>
        </p:spPr>
        <p:txBody>
          <a:bodyPr>
            <a:normAutofit fontScale="90000"/>
          </a:bodyPr>
          <a:lstStyle/>
          <a:p>
            <a:r>
              <a:rPr lang="en-NZ" sz="2700" b="1" dirty="0" err="1" smtClean="0">
                <a:solidFill>
                  <a:srgbClr val="9A0000"/>
                </a:solidFill>
                <a:latin typeface="Arial" pitchFamily="34" charset="0"/>
                <a:cs typeface="Arial" pitchFamily="34" charset="0"/>
              </a:rPr>
              <a:t>Penyelidikan</a:t>
            </a:r>
            <a:r>
              <a:rPr lang="en-NZ" sz="2700" b="1" dirty="0" smtClean="0">
                <a:solidFill>
                  <a:srgbClr val="9A0000"/>
                </a:solidFill>
                <a:latin typeface="Arial" pitchFamily="34" charset="0"/>
                <a:cs typeface="Arial" pitchFamily="34" charset="0"/>
              </a:rPr>
              <a:t> </a:t>
            </a:r>
            <a:r>
              <a:rPr lang="en-NZ" sz="2700" b="1" dirty="0" err="1" smtClean="0">
                <a:solidFill>
                  <a:srgbClr val="9A0000"/>
                </a:solidFill>
                <a:latin typeface="Arial" pitchFamily="34" charset="0"/>
                <a:cs typeface="Arial" pitchFamily="34" charset="0"/>
              </a:rPr>
              <a:t>tanah</a:t>
            </a:r>
            <a:r>
              <a:rPr lang="en-NZ" sz="2700" b="1" dirty="0" smtClean="0">
                <a:solidFill>
                  <a:srgbClr val="9A0000"/>
                </a:solidFill>
                <a:latin typeface="Arial" pitchFamily="34" charset="0"/>
                <a:cs typeface="Arial" pitchFamily="34" charset="0"/>
              </a:rPr>
              <a:t> (rotary drilling) </a:t>
            </a:r>
            <a:r>
              <a:rPr lang="en-NZ" sz="2700" b="1" dirty="0" err="1" smtClean="0">
                <a:solidFill>
                  <a:srgbClr val="9A0000"/>
                </a:solidFill>
                <a:latin typeface="Arial" pitchFamily="34" charset="0"/>
                <a:cs typeface="Arial" pitchFamily="34" charset="0"/>
              </a:rPr>
              <a:t>untuk</a:t>
            </a:r>
            <a:r>
              <a:rPr lang="en-NZ" sz="2700" b="1" dirty="0" smtClean="0">
                <a:solidFill>
                  <a:srgbClr val="9A0000"/>
                </a:solidFill>
                <a:latin typeface="Arial" pitchFamily="34" charset="0"/>
                <a:cs typeface="Arial" pitchFamily="34" charset="0"/>
              </a:rPr>
              <a:t> </a:t>
            </a:r>
            <a:r>
              <a:rPr lang="en-NZ" sz="2700" b="1" dirty="0" err="1" smtClean="0">
                <a:solidFill>
                  <a:srgbClr val="9A0000"/>
                </a:solidFill>
                <a:latin typeface="Arial" pitchFamily="34" charset="0"/>
                <a:cs typeface="Arial" pitchFamily="34" charset="0"/>
              </a:rPr>
              <a:t>kedutaan</a:t>
            </a:r>
            <a:r>
              <a:rPr lang="en-NZ" sz="2700" b="1" dirty="0" smtClean="0">
                <a:solidFill>
                  <a:srgbClr val="9A0000"/>
                </a:solidFill>
                <a:latin typeface="Arial" pitchFamily="34" charset="0"/>
                <a:cs typeface="Arial" pitchFamily="34" charset="0"/>
              </a:rPr>
              <a:t> </a:t>
            </a:r>
            <a:r>
              <a:rPr lang="en-NZ" sz="2700" b="1" dirty="0" err="1" smtClean="0">
                <a:solidFill>
                  <a:srgbClr val="9A0000"/>
                </a:solidFill>
                <a:latin typeface="Arial" pitchFamily="34" charset="0"/>
                <a:cs typeface="Arial" pitchFamily="34" charset="0"/>
              </a:rPr>
              <a:t>besar</a:t>
            </a:r>
            <a:r>
              <a:rPr lang="en-NZ" sz="2700" b="1" dirty="0" smtClean="0">
                <a:solidFill>
                  <a:srgbClr val="9A0000"/>
                </a:solidFill>
                <a:latin typeface="Arial" pitchFamily="34" charset="0"/>
                <a:cs typeface="Arial" pitchFamily="34" charset="0"/>
              </a:rPr>
              <a:t> Australia, </a:t>
            </a:r>
            <a:r>
              <a:rPr lang="en-NZ" sz="2700" b="1" dirty="0" err="1" smtClean="0">
                <a:solidFill>
                  <a:srgbClr val="9A0000"/>
                </a:solidFill>
                <a:latin typeface="Arial" pitchFamily="34" charset="0"/>
                <a:cs typeface="Arial" pitchFamily="34" charset="0"/>
              </a:rPr>
              <a:t>di</a:t>
            </a:r>
            <a:r>
              <a:rPr lang="en-NZ" sz="2700" b="1" dirty="0" smtClean="0">
                <a:solidFill>
                  <a:srgbClr val="9A0000"/>
                </a:solidFill>
                <a:latin typeface="Arial" pitchFamily="34" charset="0"/>
                <a:cs typeface="Arial" pitchFamily="34" charset="0"/>
              </a:rPr>
              <a:t> Jakarta (1962</a:t>
            </a:r>
            <a:r>
              <a:rPr lang="en-NZ" sz="2800" b="1" dirty="0" smtClean="0">
                <a:solidFill>
                  <a:srgbClr val="993366"/>
                </a:solidFill>
                <a:latin typeface="Arial" pitchFamily="34" charset="0"/>
                <a:cs typeface="Arial" pitchFamily="34" charset="0"/>
              </a:rPr>
              <a:t>)</a:t>
            </a:r>
            <a:endParaRPr lang="en-NZ" sz="2800" b="1" dirty="0">
              <a:solidFill>
                <a:srgbClr val="993366"/>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08720"/>
            <a:ext cx="3672408" cy="4896544"/>
          </a:xfrm>
          <a:solidFill>
            <a:schemeClr val="accent3">
              <a:lumMod val="20000"/>
              <a:lumOff val="80000"/>
            </a:schemeClr>
          </a:solidFill>
          <a:ln w="19050">
            <a:solidFill>
              <a:srgbClr val="C00000"/>
            </a:solidFill>
          </a:ln>
        </p:spPr>
        <p:txBody>
          <a:bodyPr>
            <a:normAutofit fontScale="90000"/>
          </a:bodyPr>
          <a:lstStyle/>
          <a:p>
            <a:r>
              <a:rPr lang="en-NZ" sz="2800" b="1" dirty="0" err="1" smtClean="0">
                <a:solidFill>
                  <a:srgbClr val="993366"/>
                </a:solidFill>
                <a:latin typeface="Arial" pitchFamily="34" charset="0"/>
                <a:cs typeface="Arial" pitchFamily="34" charset="0"/>
              </a:rPr>
              <a:t>Uji</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sondir</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untuk</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Jembatan</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Musi</a:t>
            </a:r>
            <a:r>
              <a:rPr lang="en-NZ" sz="2800" b="1" dirty="0" smtClean="0">
                <a:solidFill>
                  <a:srgbClr val="993366"/>
                </a:solidFill>
                <a:latin typeface="Arial" pitchFamily="34" charset="0"/>
                <a:cs typeface="Arial" pitchFamily="34" charset="0"/>
              </a:rPr>
              <a:t> di Palembang, 1960.</a:t>
            </a:r>
            <a:br>
              <a:rPr lang="en-NZ" sz="2800" b="1" dirty="0" smtClean="0">
                <a:solidFill>
                  <a:srgbClr val="993366"/>
                </a:solidFill>
                <a:latin typeface="Arial" pitchFamily="34" charset="0"/>
                <a:cs typeface="Arial" pitchFamily="34" charset="0"/>
              </a:rPr>
            </a:br>
            <a:r>
              <a:rPr lang="en-NZ" sz="1100" b="1" dirty="0" smtClean="0">
                <a:solidFill>
                  <a:srgbClr val="993366"/>
                </a:solidFill>
                <a:latin typeface="Arial" pitchFamily="34" charset="0"/>
                <a:cs typeface="Arial" pitchFamily="34" charset="0"/>
              </a:rPr>
              <a:t> </a:t>
            </a:r>
            <a:r>
              <a:rPr lang="en-NZ" sz="2800" b="1" dirty="0" smtClean="0">
                <a:solidFill>
                  <a:srgbClr val="993366"/>
                </a:solidFill>
                <a:latin typeface="Arial" pitchFamily="34" charset="0"/>
                <a:cs typeface="Arial" pitchFamily="34" charset="0"/>
              </a:rPr>
              <a:t/>
            </a:r>
            <a:br>
              <a:rPr lang="en-NZ" sz="2800" b="1" dirty="0" smtClean="0">
                <a:solidFill>
                  <a:srgbClr val="993366"/>
                </a:solidFill>
                <a:latin typeface="Arial" pitchFamily="34" charset="0"/>
                <a:cs typeface="Arial" pitchFamily="34" charset="0"/>
              </a:rPr>
            </a:br>
            <a:r>
              <a:rPr lang="en-NZ" sz="2800" b="1" dirty="0" err="1" smtClean="0">
                <a:solidFill>
                  <a:srgbClr val="993366"/>
                </a:solidFill>
                <a:latin typeface="Arial" pitchFamily="34" charset="0"/>
                <a:cs typeface="Arial" pitchFamily="34" charset="0"/>
              </a:rPr>
              <a:t>Pada</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waktu</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itu</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alat</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sondir</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hampir</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belum</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dipakai</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di</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luar</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negeri</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Belanda</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terkecuali</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di</a:t>
            </a:r>
            <a:r>
              <a:rPr lang="en-NZ" sz="2800" b="1" dirty="0" smtClean="0">
                <a:solidFill>
                  <a:srgbClr val="993366"/>
                </a:solidFill>
                <a:latin typeface="Arial" pitchFamily="34" charset="0"/>
                <a:cs typeface="Arial" pitchFamily="34" charset="0"/>
              </a:rPr>
              <a:t> Indonesia</a:t>
            </a:r>
            <a:br>
              <a:rPr lang="en-NZ" sz="2800" b="1" dirty="0" smtClean="0">
                <a:solidFill>
                  <a:srgbClr val="993366"/>
                </a:solidFill>
                <a:latin typeface="Arial" pitchFamily="34" charset="0"/>
                <a:cs typeface="Arial" pitchFamily="34" charset="0"/>
              </a:rPr>
            </a:br>
            <a:r>
              <a:rPr lang="en-NZ" sz="2800" b="1" dirty="0" smtClean="0">
                <a:solidFill>
                  <a:srgbClr val="993366"/>
                </a:solidFill>
                <a:latin typeface="Arial" pitchFamily="34" charset="0"/>
                <a:cs typeface="Arial" pitchFamily="34" charset="0"/>
              </a:rPr>
              <a:t/>
            </a:r>
            <a:br>
              <a:rPr lang="en-NZ" sz="2800" b="1" dirty="0" smtClean="0">
                <a:solidFill>
                  <a:srgbClr val="993366"/>
                </a:solidFill>
                <a:latin typeface="Arial" pitchFamily="34" charset="0"/>
                <a:cs typeface="Arial" pitchFamily="34" charset="0"/>
              </a:rPr>
            </a:br>
            <a:r>
              <a:rPr lang="en-NZ" sz="2800" b="1" dirty="0" smtClean="0">
                <a:solidFill>
                  <a:srgbClr val="993366"/>
                </a:solidFill>
                <a:latin typeface="Arial" pitchFamily="34" charset="0"/>
                <a:cs typeface="Arial" pitchFamily="34" charset="0"/>
              </a:rPr>
              <a:t>Di New Zealand </a:t>
            </a:r>
            <a:r>
              <a:rPr lang="en-NZ" sz="2800" b="1" dirty="0" err="1" smtClean="0">
                <a:solidFill>
                  <a:srgbClr val="993366"/>
                </a:solidFill>
                <a:latin typeface="Arial" pitchFamily="34" charset="0"/>
                <a:cs typeface="Arial" pitchFamily="34" charset="0"/>
              </a:rPr>
              <a:t>belum</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ada</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sama</a:t>
            </a:r>
            <a:r>
              <a:rPr lang="en-NZ" sz="2800" b="1" dirty="0" smtClean="0">
                <a:solidFill>
                  <a:srgbClr val="993366"/>
                </a:solidFill>
                <a:latin typeface="Arial" pitchFamily="34" charset="0"/>
                <a:cs typeface="Arial" pitchFamily="34" charset="0"/>
              </a:rPr>
              <a:t> </a:t>
            </a:r>
            <a:r>
              <a:rPr lang="en-NZ" sz="2800" b="1" dirty="0" err="1" smtClean="0">
                <a:solidFill>
                  <a:srgbClr val="993366"/>
                </a:solidFill>
                <a:latin typeface="Arial" pitchFamily="34" charset="0"/>
                <a:cs typeface="Arial" pitchFamily="34" charset="0"/>
              </a:rPr>
              <a:t>sekali</a:t>
            </a:r>
            <a:r>
              <a:rPr lang="en-NZ" sz="2800" b="1" dirty="0" smtClean="0">
                <a:solidFill>
                  <a:srgbClr val="993366"/>
                </a:solidFill>
                <a:latin typeface="Arial" pitchFamily="34" charset="0"/>
                <a:cs typeface="Arial" pitchFamily="34" charset="0"/>
              </a:rPr>
              <a:t> </a:t>
            </a:r>
            <a:endParaRPr lang="en-NZ" sz="2800" b="1" dirty="0">
              <a:solidFill>
                <a:srgbClr val="993366"/>
              </a:solidFill>
              <a:latin typeface="Arial" pitchFamily="34" charset="0"/>
              <a:cs typeface="Arial" pitchFamily="34" charset="0"/>
            </a:endParaRPr>
          </a:p>
        </p:txBody>
      </p:sp>
      <p:pic>
        <p:nvPicPr>
          <p:cNvPr id="3" name="Picture 2" descr="CPT testing, South Sumatra, 1961.jpg"/>
          <p:cNvPicPr>
            <a:picLocks noChangeAspect="1"/>
          </p:cNvPicPr>
          <p:nvPr/>
        </p:nvPicPr>
        <p:blipFill>
          <a:blip r:embed="rId2" cstate="print"/>
          <a:stretch>
            <a:fillRect/>
          </a:stretch>
        </p:blipFill>
        <p:spPr>
          <a:xfrm>
            <a:off x="4149290" y="-4673"/>
            <a:ext cx="4994742" cy="685921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1331</TotalTime>
  <Words>486</Words>
  <Application>Microsoft Office PowerPoint</Application>
  <PresentationFormat>On-screen Show (4:3)</PresentationFormat>
  <Paragraphs>54</Paragraphs>
  <Slides>37</Slides>
  <Notes>2</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A Geotechnical Engineer in Indonesia Laurie Wesley, University of Auckland</vt:lpstr>
      <vt:lpstr>My CV: March, 1960 to September, 1963: Pegawai negeri pada Lembaga Penyelidikan Tanah dan Jalan (DPUT) di Bandung. (dalam rangka  New Zealand  Volunteer Graduate Scheme)   September, 1963 to September, 1968:  Ministry of Works, New Zealand.   Sept, 1968 to Sept 1972:  diperbantukan kepada Lembaga Penyelidikan Masalah Tanah dan Jalan, Bandung  Sept 1972 to Sept 1975:  PhD dibawah bimbingan Professor Bishop di Imperial College, London  Sept, 1975, to August, 1985:  Consulting Company Tonkin and Taylor, Auckland, New Zealand  August, 1985 to December, 2005:  Lecturer pada University of Auckland, New Zealand  2006 – sampai sekarang: Pension and part time lecturing and consulting</vt:lpstr>
      <vt:lpstr>Hotel Panghegar, (Van Hengel):  My first home in Bandung, 1960</vt:lpstr>
      <vt:lpstr>Rumah kami di Jl Rangga Malela 4A, 1968-1972</vt:lpstr>
      <vt:lpstr>Anak kami ke sekolah di Bandung, 1970  – Judith ke Santa Angela, Graham ke Taruna Bakti</vt:lpstr>
      <vt:lpstr>Lembaga Penjelidikan Tanah dan Djalan (LPTD) tahun 1960</vt:lpstr>
      <vt:lpstr>Kawan-kawan saya sekantor di Balai Penjelidikan Tanah dan Djalan (BPTD) di Bandung (1960)</vt:lpstr>
      <vt:lpstr>Penyelidikan tanah (rotary drilling) untuk kedutaan besar Australia, di Jakarta (1962)</vt:lpstr>
      <vt:lpstr>Uji sondir untuk Jembatan Musi di Palembang, 1960.   Pada waktu itu alat sondir hampir belum dipakai di luar negeri Belanda, terkecuali di Indonesia  Di New Zealand belum ada sama sekali </vt:lpstr>
      <vt:lpstr>Uji sondir (CPT), untuk perbaikan pelabuhan, di Maumere, Pulau Flores, 1970</vt:lpstr>
      <vt:lpstr>Keterangan Singkat Tentang Perkembangan Alat Sondir      Alat sondir diperkembangkan di negeri Belanda pada tahun 1930an. Orang Belanda yang memimpin perkembangannya adalah Ir A S Keverling Buisman, seorang pelopor terkemuka dalam bidang mekanika tanah di negeri Belanda.       Pada tahun 1939 Professor Buisman berangkat ke Indonesia (Dutch East Indies, waktu itu) untuk bertugas selama satu tahun di “de Technische Hoogeschool te Bandung (THB)”, yang kemudian menjadi Institut Teknologi Bandung (ITB). Akibat terjadinya Perang Dunia kedua, Professor Buisman tidak sampai kembali ke negeri Belanda. Beliau meninggal dunia di tempat tahanan Jepang pada tahun 1944. Usianya masih mudah, yaitu baru 54 tahun. Tempat kuburan beliau ada di Bandung.    Selain Professor Buisman yang bertugas di Indonesia, ada juga Professor HKSP Begemann, yang bertugas di Bandung setelah Perang Dunia, yaitu pada tahun 1949 -1950an. Seperti halnya nama Buisman, nama Begemann juga terkait erat dengan perkembangan alat sondir, khususnya ujung alat yang disebut bikonis.</vt:lpstr>
      <vt:lpstr>Makam Prof. Ir. Buisman di Taman Makam Kehormatan Belanda di Bandung</vt:lpstr>
      <vt:lpstr>Jembatan Bendo, daerah Tulung Agung, Jawa Timur (Dec, 1961) Jembatan bahru yang runtuh</vt:lpstr>
      <vt:lpstr>Laporan Penyelidikan Tanah pada Jembatan Bendo (tahun 1961)</vt:lpstr>
      <vt:lpstr>Hasil uji sondir pada     Jembatan Bendo              (1961)  N.S. = Nilai sondir or nilai konis (cone resistance)   D.H.P. = Djumlah hambatan pelekat (total adhesion resistance or total skin friction)   Rumus   adalah rumus yang dipakai insinyur-insinyur  Belanda pada waktu itu  </vt:lpstr>
      <vt:lpstr>Sedang membicarakan uji triaxial dengan Ir Soelastri, Kepala Laboratorium, Lembaga Masalah Tanah dan Jalan, Bandung, 1969</vt:lpstr>
      <vt:lpstr>Kursus uji laboratorium untuk pegawai DPUT</vt:lpstr>
      <vt:lpstr>Slide 18</vt:lpstr>
      <vt:lpstr>Halaman 69,  Mekanika Tanah  - edisi pertama, yang memakai ejaan lama</vt:lpstr>
      <vt:lpstr>Edisi kedua,  cetakan ke VI 1977  - gambar dan format diperbarui oleh petugas Badan Penerbit DPUT yang namanya Sdr Soeroyo</vt:lpstr>
      <vt:lpstr>Tugas saya di Indonesia setelah kembali ke New Zealand: Penggalian untuk fondasi Geothermal Power Station, Kamojang (ke selatan dari Bandung, Jawa Barat), 1982 </vt:lpstr>
      <vt:lpstr>Keadaan Geologi dan Tanah di Indonesia - ternyata agak luar biasa, khususnya  di daerah volkanis</vt:lpstr>
      <vt:lpstr>Pengaruh ketinggian diatas muka laut pada jenis tanah  </vt:lpstr>
      <vt:lpstr>Typical red clay  - at altitude below 1000m  - mengandung clay mineral halloysite</vt:lpstr>
      <vt:lpstr>Typical volcanic ash clay – above 1000m’  mengandung clay mineral allophane</vt:lpstr>
      <vt:lpstr>Dua orang yang menjadi “guru” saya:  Pak.Moeljono Purbo Hadiwidjojo, seorang pakar dalam bidang geologi teknik pada Pusat Geologi di Bandung  Pak. Junus Dai, seorang pakar ilmu tanah pada Pusat Penelitian Tanah di Bogor.   Ketika saya mulai bertugas, kedua ahli ini banyak membantu saya mengerti keadaan geologi dan tanah di Indonesia</vt:lpstr>
      <vt:lpstr>Gambar 17.1. Geologi Pulau Jawa diperlihatkan pada penampang skematis.</vt:lpstr>
      <vt:lpstr>A TERZAGHI CONNECTION WITH INDONESIA</vt:lpstr>
      <vt:lpstr>Cipanunjang Dam, 33m in height, near Pengalengan, West Java, built in 1927,of clay consisting of halloysite and allophane  -  It is a Terzaghi connection with Indonesia  </vt:lpstr>
      <vt:lpstr>In the Proceedings of the Institution of Civil Engineers (England), April, 1958, the following paper is found:  Design and Performance of the Sasamua Dam by Professor Karl Terzaghi, Dr, Ing., M.I.C.E. Professor of the Practice of Civil Engineering Harvard University, Cambridge, Massachussets.  The paper describes the Sasamua Dam in Kenya built of tropical red clay. It had been recently completed. The paper also presents information on three other dams built of similar materials, one of which was the Cipanunjang (Tjipanoendjang) dam. This was built as a water supply dam for Bandung and is still operational </vt:lpstr>
      <vt:lpstr>Dams built of similar soil to the Sasamua Dam in Kenya  - investigated by Terzaghi in 1957, and described in his paper on the Sasamua Dam  - a figure from Terzaghi’s paper </vt:lpstr>
      <vt:lpstr>Comments on Cipanunjang Dam from Terzaghi’s paper on the Sasamua dam.</vt:lpstr>
      <vt:lpstr>Perilaku pemampatan (compression behaviour) - gambar yang biasa kita pelajari di universitas</vt:lpstr>
      <vt:lpstr>Gambar 17.5 Uji oedometer pada tanah merah:   dengan skala logaritmis mungkin dianggap ada tekanan prekonsolidasi - ternyata dengan skala liniar tidak kelihatan adanya tekanan prekonsolidasi, apalagi nilai parameter Cc dan Cs kurang jelas, karena garisnya tidak lurus     </vt:lpstr>
      <vt:lpstr>Besarnya penuruna dapat ditaksir langsung dari grafik uji oedometer  - tidak perlu menentukan parameter seperti Cc  atau mv    - umumnya untuk tanah residu dan tanah endapan yang keras, perameter mv yang paling cocok untuk menghitung penurunan      </vt:lpstr>
      <vt:lpstr>Penghargaan:</vt:lpstr>
      <vt:lpstr>The End 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Memories of Indo Laurie Wesley, University of Auckland</dc:title>
  <dc:creator>OEM</dc:creator>
  <cp:lastModifiedBy>Laurie</cp:lastModifiedBy>
  <cp:revision>179</cp:revision>
  <dcterms:created xsi:type="dcterms:W3CDTF">2012-03-07T01:51:48Z</dcterms:created>
  <dcterms:modified xsi:type="dcterms:W3CDTF">2017-08-03T22:31:19Z</dcterms:modified>
</cp:coreProperties>
</file>