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6.tmp" ContentType="image/jpeg"/>
  <Override PartName="/ppt/media/image27.tmp" ContentType="image/jpeg"/>
  <Override PartName="/ppt/media/image28.tmp" ContentType="image/jpeg"/>
  <Override PartName="/ppt/media/image29.tmp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3" r:id="rId3"/>
    <p:sldId id="278" r:id="rId4"/>
    <p:sldId id="277" r:id="rId5"/>
    <p:sldId id="276" r:id="rId6"/>
    <p:sldId id="275" r:id="rId7"/>
    <p:sldId id="263" r:id="rId8"/>
    <p:sldId id="305" r:id="rId9"/>
    <p:sldId id="264" r:id="rId10"/>
    <p:sldId id="267" r:id="rId11"/>
    <p:sldId id="280" r:id="rId12"/>
    <p:sldId id="281" r:id="rId13"/>
    <p:sldId id="282" r:id="rId14"/>
    <p:sldId id="283" r:id="rId15"/>
    <p:sldId id="284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07" r:id="rId24"/>
    <p:sldId id="294" r:id="rId25"/>
    <p:sldId id="295" r:id="rId26"/>
    <p:sldId id="296" r:id="rId27"/>
    <p:sldId id="297" r:id="rId28"/>
    <p:sldId id="299" r:id="rId29"/>
    <p:sldId id="301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313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D0871-799E-4B1F-93B7-470961C7735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C8A33-5CF3-4DCF-875C-1B6C3D460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7F69A4-6319-419D-AFD7-6C6D919F6277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F8D9B6-40BD-4EE0-8D09-35C19BBE5C15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99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32C545-881E-4EC3-9641-10CD42524D0A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9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Kozuka Gothic Pr6N L" pitchFamily="34" charset="-128"/>
                <a:ea typeface="Kozuka Gothic Pr6N L" pitchFamily="34" charset="-128"/>
              </a:rPr>
              <a:t>Certiport </a:t>
            </a:r>
            <a:r>
              <a:rPr lang="en-US" dirty="0">
                <a:latin typeface="Kozuka Gothic Pr6N L" pitchFamily="34" charset="-128"/>
                <a:ea typeface="Kozuka Gothic Pr6N L" pitchFamily="34" charset="-128"/>
              </a:rPr>
              <a:t>is </a:t>
            </a:r>
            <a:r>
              <a:rPr lang="en-US" b="1" dirty="0">
                <a:solidFill>
                  <a:srgbClr val="0070C0"/>
                </a:solidFill>
                <a:latin typeface="Kozuka Gothic Pr6N L" pitchFamily="34" charset="-128"/>
                <a:ea typeface="Kozuka Gothic Pr6N L" pitchFamily="34" charset="-128"/>
              </a:rPr>
              <a:t>the world leader in performance-based certification </a:t>
            </a:r>
            <a:r>
              <a:rPr lang="en-US" b="1" dirty="0" smtClean="0">
                <a:solidFill>
                  <a:srgbClr val="0070C0"/>
                </a:solidFill>
                <a:latin typeface="Kozuka Gothic Pr6N L" pitchFamily="34" charset="-128"/>
                <a:ea typeface="Kozuka Gothic Pr6N L" pitchFamily="34" charset="-128"/>
              </a:rPr>
              <a:t>exams </a:t>
            </a:r>
            <a:r>
              <a:rPr lang="en-US" dirty="0">
                <a:latin typeface="Kozuka Gothic Pr6N L" pitchFamily="34" charset="-128"/>
                <a:ea typeface="Kozuka Gothic Pr6N L" pitchFamily="34" charset="-128"/>
              </a:rPr>
              <a:t>for academic </a:t>
            </a:r>
            <a:r>
              <a:rPr lang="en-US" dirty="0" smtClean="0">
                <a:latin typeface="Kozuka Gothic Pr6N L" pitchFamily="34" charset="-128"/>
                <a:ea typeface="Kozuka Gothic Pr6N L" pitchFamily="34" charset="-128"/>
              </a:rPr>
              <a:t>institutions. We are the providers of more than 60 active</a:t>
            </a:r>
            <a:r>
              <a:rPr lang="en-US" baseline="0" dirty="0" smtClean="0">
                <a:latin typeface="Kozuka Gothic Pr6N L" pitchFamily="34" charset="-128"/>
                <a:ea typeface="Kozuka Gothic Pr6N L" pitchFamily="34" charset="-128"/>
              </a:rPr>
              <a:t> certifications from companies like Microsoft, Adobe, HP, Intuit, Autodesk, and CompTIA. </a:t>
            </a:r>
            <a:endParaRPr lang="en-US" dirty="0">
              <a:latin typeface="Kozuka Gothic Pr6N L" pitchFamily="34" charset="-128"/>
              <a:ea typeface="Kozuka Gothic Pr6N L" pitchFamily="34" charset="-128"/>
            </a:endParaRPr>
          </a:p>
          <a:p>
            <a:pPr>
              <a:spcAft>
                <a:spcPts val="1200"/>
              </a:spcAft>
            </a:pPr>
            <a:endParaRPr lang="en-US" dirty="0">
              <a:latin typeface="Kozuka Gothic Pr6N L" pitchFamily="34" charset="-128"/>
              <a:ea typeface="Kozuka Gothic Pr6N L" pitchFamily="34" charset="-128"/>
            </a:endParaRPr>
          </a:p>
          <a:p>
            <a:pPr defTabSz="914300">
              <a:spcAft>
                <a:spcPts val="120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Kozuka Gothic Pr6N L" pitchFamily="34" charset="-128"/>
                <a:ea typeface="Kozuka Gothic Pr6N L" pitchFamily="34" charset="-128"/>
              </a:rPr>
              <a:t>We currently deliver nearly two million certification exams each year, including over one million Microsoft® Office Specialist (MOS) exams, which makes that particular program the largest IT certification program in the world. Our</a:t>
            </a:r>
            <a:r>
              <a:rPr lang="en-US" baseline="0" dirty="0" smtClean="0">
                <a:solidFill>
                  <a:schemeClr val="tx1"/>
                </a:solidFill>
                <a:latin typeface="Kozuka Gothic Pr6N L" pitchFamily="34" charset="-128"/>
                <a:ea typeface="Kozuka Gothic Pr6N L" pitchFamily="34" charset="-128"/>
              </a:rPr>
              <a:t> exams are delivered in over a 150 countries and 27 languages. (As of Dec 2012, 152 countries and 27 languages)</a:t>
            </a:r>
            <a:endParaRPr lang="en-US" dirty="0">
              <a:latin typeface="Kozuka Gothic Pr6N L" pitchFamily="34" charset="-128"/>
              <a:ea typeface="Kozuka Gothic Pr6N L" pitchFamily="34" charset="-128"/>
            </a:endParaRPr>
          </a:p>
          <a:p>
            <a:pPr>
              <a:spcAft>
                <a:spcPts val="1200"/>
              </a:spcAft>
            </a:pPr>
            <a:endParaRPr lang="en-US" dirty="0" smtClean="0">
              <a:latin typeface="Kozuka Gothic Pr6N L" pitchFamily="34" charset="-128"/>
              <a:ea typeface="Kozuka Gothic Pr6N L" pitchFamily="34" charset="-128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Kozuka Gothic Pr6N L" pitchFamily="34" charset="-128"/>
                <a:ea typeface="Kozuka Gothic Pr6N L" pitchFamily="34" charset="-128"/>
              </a:rPr>
              <a:t>Certification </a:t>
            </a:r>
            <a:r>
              <a:rPr lang="en-US" dirty="0">
                <a:latin typeface="Kozuka Gothic Pr6N L" pitchFamily="34" charset="-128"/>
                <a:ea typeface="Kozuka Gothic Pr6N L" pitchFamily="34" charset="-128"/>
              </a:rPr>
              <a:t>products such as Microsoft Office Specialist (MOS), the Adobe Certified Associate (ACA), HP Accredited Technology Associate (HP ATA) and the Internet and Computing Core Certification (IC³) are delivered through an expansive network of over 12,000 partners in </a:t>
            </a:r>
            <a:r>
              <a:rPr lang="en-US" dirty="0" smtClean="0">
                <a:latin typeface="Kozuka Gothic Pr6N L" pitchFamily="34" charset="-128"/>
                <a:ea typeface="Kozuka Gothic Pr6N L" pitchFamily="34" charset="-128"/>
              </a:rPr>
              <a:t>152 </a:t>
            </a:r>
            <a:r>
              <a:rPr lang="en-US" dirty="0">
                <a:latin typeface="Kozuka Gothic Pr6N L" pitchFamily="34" charset="-128"/>
                <a:ea typeface="Kozuka Gothic Pr6N L" pitchFamily="34" charset="-128"/>
              </a:rPr>
              <a:t>countries</a:t>
            </a:r>
            <a:r>
              <a:rPr lang="en-US" dirty="0" smtClean="0">
                <a:latin typeface="Kozuka Gothic Pr6N L" pitchFamily="34" charset="-128"/>
                <a:ea typeface="Kozuka Gothic Pr6N L" pitchFamily="34" charset="-128"/>
              </a:rPr>
              <a:t>.</a:t>
            </a:r>
          </a:p>
          <a:p>
            <a:pPr>
              <a:spcAft>
                <a:spcPts val="1200"/>
              </a:spcAft>
            </a:pPr>
            <a:endParaRPr lang="en-US" dirty="0" smtClean="0">
              <a:latin typeface="Kozuka Gothic Pr6N L" pitchFamily="34" charset="-128"/>
              <a:ea typeface="Kozuka Gothic Pr6N L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7ABD-7080-4FC2-9680-ABF23FF5ED9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3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3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1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7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06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Color 1 Layout">
    <p:bg>
      <p:bgPr>
        <a:solidFill>
          <a:srgbClr val="072B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2898" y="1768476"/>
            <a:ext cx="11231365" cy="1218795"/>
          </a:xfrm>
        </p:spPr>
        <p:txBody>
          <a:bodyPr/>
          <a:lstStyle>
            <a:lvl1pPr marL="0" indent="0">
              <a:buNone/>
              <a:defRPr lang="en-US" sz="8800" i="0" kern="1200" spc="-100" baseline="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462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Click to edit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2897" y="3219172"/>
            <a:ext cx="7515595" cy="443199"/>
          </a:xfrm>
        </p:spPr>
        <p:txBody>
          <a:bodyPr/>
          <a:lstStyle>
            <a:lvl1pPr marL="0" indent="0">
              <a:buNone/>
              <a:defRPr lang="en-US" sz="3200" kern="1200" spc="-100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462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Speaker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62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724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266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8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5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1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6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0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521A2-291E-4804-B695-61C08B1FFDEC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E449E-7AFB-46EA-A7B8-12B56E5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7" Type="http://schemas.openxmlformats.org/officeDocument/2006/relationships/image" Target="../media/image34.tm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image" Target="../media/image41.tmp"/><Relationship Id="rId7" Type="http://schemas.openxmlformats.org/officeDocument/2006/relationships/image" Target="../media/image45.tm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mp"/><Relationship Id="rId5" Type="http://schemas.openxmlformats.org/officeDocument/2006/relationships/image" Target="../media/image43.tmp"/><Relationship Id="rId4" Type="http://schemas.openxmlformats.org/officeDocument/2006/relationships/image" Target="../media/image42.tmp"/><Relationship Id="rId9" Type="http://schemas.openxmlformats.org/officeDocument/2006/relationships/image" Target="../media/image47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0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/>
          <a:stretch/>
        </p:blipFill>
        <p:spPr bwMode="auto">
          <a:xfrm>
            <a:off x="-3448049" y="2650479"/>
            <a:ext cx="17995496" cy="7001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054" y="0"/>
            <a:ext cx="10439400" cy="3543300"/>
          </a:xfrm>
        </p:spPr>
        <p:txBody>
          <a:bodyPr>
            <a:normAutofit/>
          </a:bodyPr>
          <a:lstStyle/>
          <a:p>
            <a:r>
              <a:rPr lang="id-ID" dirty="0" smtClean="0">
                <a:solidFill>
                  <a:srgbClr val="00B050"/>
                </a:solidFill>
                <a:latin typeface="Impact" panose="020B0806030902050204" pitchFamily="34" charset="0"/>
              </a:rPr>
              <a:t>LULUSAN TEKNIK SIPIL </a:t>
            </a:r>
            <a:r>
              <a:rPr lang="id-ID" dirty="0" smtClean="0">
                <a:solidFill>
                  <a:srgbClr val="0070C0"/>
                </a:solidFill>
                <a:latin typeface="Impact" panose="020B0806030902050204" pitchFamily="34" charset="0"/>
              </a:rPr>
              <a:t>UM </a:t>
            </a:r>
            <a:r>
              <a:rPr lang="id-ID" dirty="0" smtClean="0">
                <a:solidFill>
                  <a:srgbClr val="FF0000"/>
                </a:solidFill>
                <a:latin typeface="Impact" panose="020B0806030902050204" pitchFamily="34" charset="0"/>
              </a:rPr>
              <a:t>SIAP SUKSES </a:t>
            </a:r>
            <a:r>
              <a:rPr lang="id-ID" dirty="0" smtClean="0">
                <a:solidFill>
                  <a:srgbClr val="00B050"/>
                </a:solidFill>
                <a:latin typeface="Impact" panose="020B0806030902050204" pitchFamily="34" charset="0"/>
              </a:rPr>
              <a:t>menghadapi MASYARAKAT EKONOMI ASEAN</a:t>
            </a:r>
            <a:endParaRPr lang="en-US" dirty="0"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5181600"/>
            <a:ext cx="9144000" cy="495300"/>
          </a:xfrm>
        </p:spPr>
        <p:txBody>
          <a:bodyPr/>
          <a:lstStyle/>
          <a:p>
            <a:r>
              <a:rPr lang="id-ID" dirty="0" smtClean="0"/>
              <a:t>Umar Kadafi,MCE, 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</a:rPr>
              <a:t>SOLUSINYA…..</a:t>
            </a:r>
            <a:br>
              <a:rPr lang="en-US" altLang="en-US" b="1" dirty="0" smtClean="0">
                <a:solidFill>
                  <a:schemeClr val="tx1"/>
                </a:solidFill>
              </a:rPr>
            </a:br>
            <a:r>
              <a:rPr lang="en-US" altLang="en-US" sz="3400" b="1" dirty="0">
                <a:solidFill>
                  <a:schemeClr val="accent2"/>
                </a:solidFill>
              </a:rPr>
              <a:t>DESTROY THE LIMITING BELIEF</a:t>
            </a:r>
          </a:p>
        </p:txBody>
      </p:sp>
      <p:sp>
        <p:nvSpPr>
          <p:cNvPr id="333827" name="AutoShape 3"/>
          <p:cNvSpPr>
            <a:spLocks noChangeArrowheads="1"/>
          </p:cNvSpPr>
          <p:nvPr/>
        </p:nvSpPr>
        <p:spPr bwMode="auto">
          <a:xfrm>
            <a:off x="3368675" y="2071688"/>
            <a:ext cx="5410200" cy="342900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2819400" y="5608638"/>
            <a:ext cx="858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SKILL</a:t>
            </a:r>
          </a:p>
        </p:txBody>
      </p:sp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8397875" y="5648326"/>
            <a:ext cx="99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BELIEF</a:t>
            </a: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5349875" y="1685926"/>
            <a:ext cx="140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OUT COME</a:t>
            </a:r>
          </a:p>
        </p:txBody>
      </p:sp>
      <p:sp>
        <p:nvSpPr>
          <p:cNvPr id="333831" name="Rectangle 7"/>
          <p:cNvSpPr>
            <a:spLocks noChangeArrowheads="1"/>
          </p:cNvSpPr>
          <p:nvPr/>
        </p:nvSpPr>
        <p:spPr bwMode="auto">
          <a:xfrm>
            <a:off x="5346700" y="3438525"/>
            <a:ext cx="15763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UNLEASH</a:t>
            </a:r>
          </a:p>
          <a:p>
            <a:pPr algn="ctr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THE POWER</a:t>
            </a:r>
          </a:p>
          <a:p>
            <a:pPr algn="ctr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WITHIN</a:t>
            </a:r>
          </a:p>
        </p:txBody>
      </p:sp>
    </p:spTree>
    <p:extLst>
      <p:ext uri="{BB962C8B-B14F-4D97-AF65-F5344CB8AC3E}">
        <p14:creationId xmlns:p14="http://schemas.microsoft.com/office/powerpoint/2010/main" val="21578144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26" t="40502" r="12920" b="32031"/>
          <a:stretch/>
        </p:blipFill>
        <p:spPr>
          <a:xfrm>
            <a:off x="1" y="-152400"/>
            <a:ext cx="12192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197" t="18956" r="4812" b="24793"/>
          <a:stretch/>
        </p:blipFill>
        <p:spPr>
          <a:xfrm>
            <a:off x="-990600" y="-196850"/>
            <a:ext cx="13895402" cy="737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50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38330"/>
          <a:stretch/>
        </p:blipFill>
        <p:spPr>
          <a:xfrm>
            <a:off x="0" y="829397"/>
            <a:ext cx="12192000" cy="602860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829397"/>
            <a:ext cx="12192000" cy="60286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" y="5085247"/>
            <a:ext cx="12313920" cy="1193351"/>
          </a:xfrm>
          <a:prstGeom prst="rect">
            <a:avLst/>
          </a:prstGeom>
        </p:spPr>
      </p:pic>
      <p:pic>
        <p:nvPicPr>
          <p:cNvPr id="16" name="Picture 3" descr="D:\Backup Dell7\Desktop\Data\Certiport_Logo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19" y="2930853"/>
            <a:ext cx="5387163" cy="12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:\Logo\Logo\Autodesk-Logo-20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60" y="1401565"/>
            <a:ext cx="3540153" cy="5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Nas Rul\Pictures\MSFT_logo_png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733" y="1307349"/>
            <a:ext cx="3397479" cy="75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9"/>
          <a:stretch/>
        </p:blipFill>
        <p:spPr>
          <a:xfrm>
            <a:off x="10420261" y="1018031"/>
            <a:ext cx="1041473" cy="1268205"/>
          </a:xfrm>
          <a:prstGeom prst="rect">
            <a:avLst/>
          </a:prstGeom>
        </p:spPr>
      </p:pic>
      <p:pic>
        <p:nvPicPr>
          <p:cNvPr id="37" name="Imagen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4" y="5410160"/>
            <a:ext cx="1219200" cy="408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39" name="Imagen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77" y="5428695"/>
            <a:ext cx="1219200" cy="408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40" name="Imagen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48" y="5408278"/>
            <a:ext cx="1341120" cy="48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8787" r="9884" b="20358"/>
          <a:stretch/>
        </p:blipFill>
        <p:spPr>
          <a:xfrm>
            <a:off x="4690971" y="5347988"/>
            <a:ext cx="1290084" cy="649179"/>
          </a:xfrm>
          <a:prstGeom prst="rect">
            <a:avLst/>
          </a:prstGeom>
        </p:spPr>
      </p:pic>
      <p:pic>
        <p:nvPicPr>
          <p:cNvPr id="23" name="Picture 4" descr="C:\Users\Nas Rul\Pictures\Autodesk_Certified_User_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63" y="5380984"/>
            <a:ext cx="2627660" cy="5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826642" y="2197381"/>
            <a:ext cx="425303" cy="561452"/>
            <a:chOff x="4369981" y="1722466"/>
            <a:chExt cx="407576" cy="421089"/>
          </a:xfrm>
        </p:grpSpPr>
        <p:sp>
          <p:nvSpPr>
            <p:cNvPr id="8" name="Chevron 7"/>
            <p:cNvSpPr/>
            <p:nvPr/>
          </p:nvSpPr>
          <p:spPr>
            <a:xfrm rot="5400000">
              <a:off x="4464238" y="1628209"/>
              <a:ext cx="215524" cy="404038"/>
            </a:xfrm>
            <a:prstGeom prst="chevron">
              <a:avLst>
                <a:gd name="adj" fmla="val 74192"/>
              </a:avLst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 rot="5400000">
              <a:off x="4467776" y="1727444"/>
              <a:ext cx="215524" cy="404038"/>
            </a:xfrm>
            <a:prstGeom prst="chevron">
              <a:avLst>
                <a:gd name="adj" fmla="val 74192"/>
              </a:avLst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7" name="Chevron 26"/>
            <p:cNvSpPr/>
            <p:nvPr/>
          </p:nvSpPr>
          <p:spPr>
            <a:xfrm rot="5400000">
              <a:off x="4467776" y="1833774"/>
              <a:ext cx="215524" cy="404038"/>
            </a:xfrm>
            <a:prstGeom prst="chevron">
              <a:avLst>
                <a:gd name="adj" fmla="val 74192"/>
              </a:avLst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54994" y="4356971"/>
            <a:ext cx="425303" cy="561452"/>
            <a:chOff x="4369981" y="1722466"/>
            <a:chExt cx="407576" cy="421089"/>
          </a:xfrm>
        </p:grpSpPr>
        <p:sp>
          <p:nvSpPr>
            <p:cNvPr id="31" name="Chevron 30"/>
            <p:cNvSpPr/>
            <p:nvPr/>
          </p:nvSpPr>
          <p:spPr>
            <a:xfrm rot="5400000">
              <a:off x="4464238" y="1628209"/>
              <a:ext cx="215524" cy="404038"/>
            </a:xfrm>
            <a:prstGeom prst="chevron">
              <a:avLst>
                <a:gd name="adj" fmla="val 74192"/>
              </a:avLst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 rot="5400000">
              <a:off x="4467776" y="1727444"/>
              <a:ext cx="215524" cy="404038"/>
            </a:xfrm>
            <a:prstGeom prst="chevron">
              <a:avLst>
                <a:gd name="adj" fmla="val 74192"/>
              </a:avLst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3" name="Chevron 32"/>
            <p:cNvSpPr/>
            <p:nvPr/>
          </p:nvSpPr>
          <p:spPr>
            <a:xfrm rot="5400000">
              <a:off x="4467776" y="1833774"/>
              <a:ext cx="215524" cy="404038"/>
            </a:xfrm>
            <a:prstGeom prst="chevron">
              <a:avLst>
                <a:gd name="adj" fmla="val 74192"/>
              </a:avLst>
            </a:prstGeom>
            <a:solidFill>
              <a:schemeClr val="bg1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34" name="Title 3"/>
          <p:cNvSpPr txBox="1">
            <a:spLocks/>
          </p:cNvSpPr>
          <p:nvPr/>
        </p:nvSpPr>
        <p:spPr>
          <a:xfrm>
            <a:off x="1203511" y="6290080"/>
            <a:ext cx="10972800" cy="5679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133" dirty="0">
                <a:solidFill>
                  <a:schemeClr val="tx2">
                    <a:lumMod val="50000"/>
                  </a:schemeClr>
                </a:solidFill>
              </a:rPr>
              <a:t>www.certiport.com</a:t>
            </a:r>
          </a:p>
        </p:txBody>
      </p:sp>
    </p:spTree>
    <p:extLst>
      <p:ext uri="{BB962C8B-B14F-4D97-AF65-F5344CB8AC3E}">
        <p14:creationId xmlns:p14="http://schemas.microsoft.com/office/powerpoint/2010/main" val="29669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-1"/>
            <a:ext cx="12191379" cy="6858624"/>
          </a:xfrm>
          <a:custGeom>
            <a:avLst/>
            <a:gdLst/>
            <a:ahLst/>
            <a:cxnLst/>
            <a:rect l="0" t="0" r="0" b="0"/>
            <a:pathLst>
              <a:path w="12435841" h="6995161">
                <a:moveTo>
                  <a:pt x="0" y="6995160"/>
                </a:moveTo>
                <a:lnTo>
                  <a:pt x="12435840" y="6995160"/>
                </a:lnTo>
                <a:lnTo>
                  <a:pt x="12435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2C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2400"/>
          </a:p>
        </p:txBody>
      </p:sp>
      <p:sp>
        <p:nvSpPr>
          <p:cNvPr id="3" name="Freeform 2"/>
          <p:cNvSpPr/>
          <p:nvPr/>
        </p:nvSpPr>
        <p:spPr>
          <a:xfrm>
            <a:off x="0" y="6476096"/>
            <a:ext cx="12191379" cy="382529"/>
          </a:xfrm>
          <a:custGeom>
            <a:avLst/>
            <a:gdLst/>
            <a:ahLst/>
            <a:cxnLst/>
            <a:rect l="0" t="0" r="0" b="0"/>
            <a:pathLst>
              <a:path w="12435841" h="390145">
                <a:moveTo>
                  <a:pt x="0" y="390144"/>
                </a:moveTo>
                <a:lnTo>
                  <a:pt x="12435840" y="390144"/>
                </a:lnTo>
                <a:lnTo>
                  <a:pt x="12435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2C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2400"/>
          </a:p>
        </p:txBody>
      </p:sp>
      <p:sp>
        <p:nvSpPr>
          <p:cNvPr id="4" name="Freeform 3"/>
          <p:cNvSpPr/>
          <p:nvPr/>
        </p:nvSpPr>
        <p:spPr>
          <a:xfrm>
            <a:off x="0" y="6476096"/>
            <a:ext cx="12191379" cy="382529"/>
          </a:xfrm>
          <a:custGeom>
            <a:avLst/>
            <a:gdLst/>
            <a:ahLst/>
            <a:cxnLst/>
            <a:rect l="0" t="0" r="0" b="0"/>
            <a:pathLst>
              <a:path w="12435841" h="390145">
                <a:moveTo>
                  <a:pt x="0" y="390144"/>
                </a:moveTo>
                <a:lnTo>
                  <a:pt x="12435840" y="390144"/>
                </a:lnTo>
                <a:lnTo>
                  <a:pt x="12435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2C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53" y="6462648"/>
            <a:ext cx="1083180" cy="395977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377" cy="6858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286" y="6591001"/>
            <a:ext cx="2628220" cy="19236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16"/>
              </a:lnSpc>
            </a:pPr>
            <a:r>
              <a:rPr lang="en-US" sz="1200" b="1">
                <a:solidFill>
                  <a:srgbClr val="C1E5FF"/>
                </a:solidFill>
                <a:latin typeface="Segoe UI"/>
              </a:rPr>
              <a:t>APAC Education </a:t>
            </a:r>
            <a:r>
              <a:rPr lang="en-US" sz="1200">
                <a:solidFill>
                  <a:srgbClr val="82CAFF"/>
                </a:solidFill>
                <a:latin typeface="Segoe UI"/>
              </a:rPr>
              <a:t>Partner Summit 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863" y="5400551"/>
            <a:ext cx="5762796" cy="91050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7098"/>
              </a:lnSpc>
            </a:pPr>
            <a:r>
              <a:rPr lang="en-US" sz="5467" dirty="0">
                <a:solidFill>
                  <a:srgbClr val="FFFFFF"/>
                </a:solidFill>
                <a:latin typeface="Segoe UI"/>
              </a:rPr>
              <a:t>New Skills Needed</a:t>
            </a:r>
          </a:p>
        </p:txBody>
      </p:sp>
    </p:spTree>
    <p:extLst>
      <p:ext uri="{BB962C8B-B14F-4D97-AF65-F5344CB8AC3E}">
        <p14:creationId xmlns:p14="http://schemas.microsoft.com/office/powerpoint/2010/main" val="27748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2898" y="2392285"/>
            <a:ext cx="11231365" cy="121879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Skill on Employability…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-1"/>
            <a:ext cx="12191379" cy="6858624"/>
          </a:xfrm>
          <a:custGeom>
            <a:avLst/>
            <a:gdLst/>
            <a:ahLst/>
            <a:cxnLst/>
            <a:rect l="0" t="0" r="0" b="0"/>
            <a:pathLst>
              <a:path w="12435841" h="6995161">
                <a:moveTo>
                  <a:pt x="0" y="6995160"/>
                </a:moveTo>
                <a:lnTo>
                  <a:pt x="12435840" y="6995160"/>
                </a:lnTo>
                <a:lnTo>
                  <a:pt x="12435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2C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2400"/>
          </a:p>
        </p:txBody>
      </p:sp>
      <p:sp>
        <p:nvSpPr>
          <p:cNvPr id="3" name="Freeform 2"/>
          <p:cNvSpPr/>
          <p:nvPr/>
        </p:nvSpPr>
        <p:spPr>
          <a:xfrm>
            <a:off x="0" y="6476096"/>
            <a:ext cx="12191379" cy="382529"/>
          </a:xfrm>
          <a:custGeom>
            <a:avLst/>
            <a:gdLst/>
            <a:ahLst/>
            <a:cxnLst/>
            <a:rect l="0" t="0" r="0" b="0"/>
            <a:pathLst>
              <a:path w="12435841" h="390145">
                <a:moveTo>
                  <a:pt x="0" y="390144"/>
                </a:moveTo>
                <a:lnTo>
                  <a:pt x="12435840" y="390144"/>
                </a:lnTo>
                <a:lnTo>
                  <a:pt x="12435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2C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2400"/>
          </a:p>
        </p:txBody>
      </p:sp>
      <p:sp>
        <p:nvSpPr>
          <p:cNvPr id="4" name="Freeform 3"/>
          <p:cNvSpPr/>
          <p:nvPr/>
        </p:nvSpPr>
        <p:spPr>
          <a:xfrm>
            <a:off x="0" y="6476096"/>
            <a:ext cx="12191379" cy="382529"/>
          </a:xfrm>
          <a:custGeom>
            <a:avLst/>
            <a:gdLst/>
            <a:ahLst/>
            <a:cxnLst/>
            <a:rect l="0" t="0" r="0" b="0"/>
            <a:pathLst>
              <a:path w="12435841" h="390145">
                <a:moveTo>
                  <a:pt x="0" y="390144"/>
                </a:moveTo>
                <a:lnTo>
                  <a:pt x="12435840" y="390144"/>
                </a:lnTo>
                <a:lnTo>
                  <a:pt x="12435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2C6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2400"/>
          </a:p>
        </p:txBody>
      </p:sp>
      <p:sp>
        <p:nvSpPr>
          <p:cNvPr id="5" name="Freeform 4"/>
          <p:cNvSpPr/>
          <p:nvPr/>
        </p:nvSpPr>
        <p:spPr>
          <a:xfrm>
            <a:off x="268930" y="409426"/>
            <a:ext cx="6274975" cy="3726669"/>
          </a:xfrm>
          <a:custGeom>
            <a:avLst/>
            <a:gdLst/>
            <a:ahLst/>
            <a:cxnLst/>
            <a:rect l="0" t="0" r="0" b="0"/>
            <a:pathLst>
              <a:path w="6400801" h="3800857">
                <a:moveTo>
                  <a:pt x="0" y="3800856"/>
                </a:moveTo>
                <a:lnTo>
                  <a:pt x="6400800" y="3800856"/>
                </a:lnTo>
                <a:lnTo>
                  <a:pt x="6400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5FBBFF"/>
          </a:solidFill>
          <a:ln w="1270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5" tIns="44812" rIns="89625" bIns="44812" rtlCol="0" anchor="ctr"/>
          <a:lstStyle/>
          <a:p>
            <a:pPr algn="ctr"/>
            <a:endParaRPr lang="en-US" sz="1333">
              <a:latin typeface="Segoe UI Light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53" y="6462648"/>
            <a:ext cx="1083180" cy="395977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377" cy="6858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286" y="6591001"/>
            <a:ext cx="2628220" cy="19236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16"/>
              </a:lnSpc>
            </a:pPr>
            <a:r>
              <a:rPr lang="en-US" sz="1200" b="1">
                <a:solidFill>
                  <a:srgbClr val="C1E5FF"/>
                </a:solidFill>
                <a:latin typeface="Segoe UI"/>
              </a:rPr>
              <a:t>APAC Education </a:t>
            </a:r>
            <a:r>
              <a:rPr lang="en-US" sz="1200">
                <a:solidFill>
                  <a:srgbClr val="82CAFF"/>
                </a:solidFill>
                <a:latin typeface="Segoe UI"/>
              </a:rPr>
              <a:t>Partner Summit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277" y="346696"/>
            <a:ext cx="5065297" cy="88485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46"/>
              </a:lnSpc>
            </a:pPr>
            <a:r>
              <a:rPr lang="en-US" sz="3467">
                <a:solidFill>
                  <a:srgbClr val="FFFFFF"/>
                </a:solidFill>
                <a:latin typeface="Segoe UI Light" pitchFamily="34" charset="0"/>
              </a:rPr>
              <a:t>More than </a:t>
            </a:r>
            <a:r>
              <a:rPr lang="en-US" sz="4667">
                <a:solidFill>
                  <a:srgbClr val="FFFFFF"/>
                </a:solidFill>
                <a:latin typeface="Segoe UI Light" pitchFamily="34" charset="0"/>
              </a:rPr>
              <a:t>50% </a:t>
            </a:r>
            <a:r>
              <a:rPr lang="en-US" sz="3467">
                <a:solidFill>
                  <a:srgbClr val="FFFFFF"/>
                </a:solidFill>
                <a:latin typeface="Segoe UI Light" pitchFamily="34" charset="0"/>
              </a:rPr>
              <a:t>of today’s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277" y="1125683"/>
            <a:ext cx="5514138" cy="176971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159"/>
              </a:lnSpc>
            </a:pPr>
            <a:r>
              <a:rPr lang="en-US" sz="3467" dirty="0">
                <a:solidFill>
                  <a:srgbClr val="FFFFFF"/>
                </a:solidFill>
                <a:latin typeface="Segoe UI Light" pitchFamily="34" charset="0"/>
              </a:rPr>
              <a:t>jobs require some technology</a:t>
            </a:r>
          </a:p>
          <a:p>
            <a:pPr>
              <a:lnSpc>
                <a:spcPts val="4329"/>
              </a:lnSpc>
            </a:pPr>
            <a:r>
              <a:rPr lang="en-US" sz="3467" dirty="0">
                <a:solidFill>
                  <a:srgbClr val="FFFFFF"/>
                </a:solidFill>
                <a:latin typeface="Segoe UI Light" pitchFamily="34" charset="0"/>
              </a:rPr>
              <a:t>skills, and experts say that</a:t>
            </a:r>
          </a:p>
          <a:p>
            <a:pPr>
              <a:lnSpc>
                <a:spcPts val="4307"/>
              </a:lnSpc>
            </a:pPr>
            <a:r>
              <a:rPr lang="en-US" sz="3467" dirty="0">
                <a:solidFill>
                  <a:srgbClr val="FFFFFF"/>
                </a:solidFill>
                <a:latin typeface="Segoe UI Light" pitchFamily="34" charset="0"/>
              </a:rPr>
              <a:t>percentage will increase 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277" y="2732396"/>
            <a:ext cx="4759316" cy="88485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46"/>
              </a:lnSpc>
            </a:pPr>
            <a:r>
              <a:rPr lang="en-US" sz="4667" dirty="0">
                <a:solidFill>
                  <a:srgbClr val="FFFFFF"/>
                </a:solidFill>
                <a:latin typeface="Segoe UI Light" pitchFamily="34" charset="0"/>
              </a:rPr>
              <a:t>77% </a:t>
            </a:r>
            <a:r>
              <a:rPr lang="en-US" sz="3467" dirty="0">
                <a:solidFill>
                  <a:srgbClr val="FFFFFF"/>
                </a:solidFill>
                <a:latin typeface="Segoe UI Light" pitchFamily="34" charset="0"/>
              </a:rPr>
              <a:t>in the next decade.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8391" y="3622618"/>
            <a:ext cx="1130118" cy="46166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08"/>
              </a:lnSpc>
            </a:pPr>
            <a:r>
              <a:rPr lang="en-US" sz="2400" i="1">
                <a:solidFill>
                  <a:srgbClr val="FFFFFF"/>
                </a:solidFill>
                <a:latin typeface="Segoe UI Light" pitchFamily="34" charset="0"/>
              </a:rPr>
              <a:t>IDC 2012</a:t>
            </a:r>
          </a:p>
        </p:txBody>
      </p:sp>
    </p:spTree>
    <p:extLst>
      <p:ext uri="{BB962C8B-B14F-4D97-AF65-F5344CB8AC3E}">
        <p14:creationId xmlns:p14="http://schemas.microsoft.com/office/powerpoint/2010/main" val="7361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" y="0"/>
            <a:ext cx="1218297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813" y="172523"/>
            <a:ext cx="11023067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54"/>
            <a:r>
              <a:rPr lang="en-US" sz="640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One in Four US IT Jobs Unfilled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1813" y="6201104"/>
            <a:ext cx="409903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54"/>
            <a:r>
              <a:rPr lang="en-US" sz="2400" dirty="0">
                <a:solidFill>
                  <a:prstClr val="white"/>
                </a:solidFill>
              </a:rPr>
              <a:t>IDC Research July 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1816" y="1261242"/>
            <a:ext cx="1004788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54"/>
            <a:r>
              <a:rPr lang="en-US" sz="3200" dirty="0">
                <a:solidFill>
                  <a:srgbClr val="0070C0"/>
                </a:solidFill>
              </a:rPr>
              <a:t>Due to lack of certification, training, or experience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0"/>
            <a:ext cx="609600" cy="68884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54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681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00B050"/>
            </a:gs>
            <a:gs pos="100000">
              <a:srgbClr val="00B050">
                <a:alpha val="55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295135" y="303909"/>
            <a:ext cx="11869780" cy="1429475"/>
          </a:xfrm>
          <a:prstGeom prst="rect">
            <a:avLst/>
          </a:prstGeom>
        </p:spPr>
        <p:txBody>
          <a:bodyPr lIns="91439" tIns="45719" rIns="91439" bIns="45719"/>
          <a:lstStyle>
            <a:lvl1pPr algn="l" defTabSz="9327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sz="5333">
                <a:gradFill>
                  <a:gsLst>
                    <a:gs pos="125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cs typeface="Segoe UI Light" panose="020B0502040204020203" pitchFamily="34" charset="0"/>
              </a:rPr>
              <a:t>Skills Needed in the Economy Today?</a:t>
            </a:r>
          </a:p>
          <a:p>
            <a:r>
              <a:rPr sz="2667">
                <a:solidFill>
                  <a:srgbClr val="FFFFFF"/>
                </a:solidFill>
              </a:rPr>
              <a:t>SKILLS REQUIREMENTS FOR TOMORROW'S BEST JOBS –IDC Research, October 2013</a:t>
            </a:r>
            <a:endParaRPr sz="2667">
              <a:gradFill>
                <a:gsLst>
                  <a:gs pos="125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251143" y="2343893"/>
            <a:ext cx="377952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25481" y="2306535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Detail oriented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25481" y="2702495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Microsoft Office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325481" y="3124911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Customer service oriented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325481" y="3520871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Organizational skills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325481" y="3943291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Problem solving skills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325481" y="4339251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Self-starting/self-motivated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325481" y="4761670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Project management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2985439" y="1519399"/>
            <a:ext cx="4482128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Dependability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325481" y="5184214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Time management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325481" y="5580174"/>
            <a:ext cx="3956011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Data entry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251143" y="3176823"/>
            <a:ext cx="304800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251143" y="3593289"/>
            <a:ext cx="298704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251143" y="4009753"/>
            <a:ext cx="298704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251143" y="4426219"/>
            <a:ext cx="298704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251143" y="4842685"/>
            <a:ext cx="195072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251143" y="5279781"/>
            <a:ext cx="195072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251143" y="5696247"/>
            <a:ext cx="134112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295135" y="1901119"/>
            <a:ext cx="3956007" cy="42242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Oral and written communication skills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4248831" y="1937505"/>
            <a:ext cx="7559040" cy="3496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51143" y="6073927"/>
            <a:ext cx="768096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48831" y="6138264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858431" y="6138264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68031" y="6138262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85496" y="6135974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695096" y="6135974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304696" y="6135973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922161" y="6138265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531761" y="6138265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68" name="Rectangle 67"/>
          <p:cNvSpPr/>
          <p:nvPr/>
        </p:nvSpPr>
        <p:spPr>
          <a:xfrm>
            <a:off x="9141361" y="6138264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70" name="Rectangle 69"/>
          <p:cNvSpPr/>
          <p:nvPr/>
        </p:nvSpPr>
        <p:spPr>
          <a:xfrm>
            <a:off x="9750961" y="6138266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360561" y="6138266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0970161" y="6138265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1579761" y="6135972"/>
            <a:ext cx="609600" cy="1565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1067" dirty="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0845" y="6273553"/>
            <a:ext cx="6166107" cy="2974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32"/>
            <a:r>
              <a:rPr lang="en-US" sz="1333" dirty="0">
                <a:solidFill>
                  <a:prstClr val="white"/>
                </a:solidFill>
              </a:rPr>
              <a:t>% of positions US Data (25,000 total)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4251143" y="2760358"/>
            <a:ext cx="3779520" cy="349655"/>
          </a:xfrm>
          <a:prstGeom prst="rect">
            <a:avLst/>
          </a:prstGeom>
          <a:solidFill>
            <a:srgbClr val="00206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4251143" y="2758377"/>
            <a:ext cx="3779520" cy="349655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01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272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2898" y="1045439"/>
            <a:ext cx="11231365" cy="2659189"/>
          </a:xfrm>
        </p:spPr>
        <p:txBody>
          <a:bodyPr>
            <a:normAutofit lnSpcReduction="10000"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Skill Validation is the Solution !!!</a:t>
            </a:r>
            <a:endParaRPr lang="en-US" sz="6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5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294330"/>
            <a:ext cx="16045543" cy="10197364"/>
          </a:xfrm>
          <a:prstGeom prst="rect">
            <a:avLst/>
          </a:prstGeom>
        </p:spPr>
      </p:pic>
      <p:sp>
        <p:nvSpPr>
          <p:cNvPr id="4099" name="Text Box 12"/>
          <p:cNvSpPr txBox="1">
            <a:spLocks noChangeArrowheads="1"/>
          </p:cNvSpPr>
          <p:nvPr/>
        </p:nvSpPr>
        <p:spPr bwMode="auto">
          <a:xfrm>
            <a:off x="488345" y="742823"/>
            <a:ext cx="4552952" cy="5801588"/>
          </a:xfrm>
          <a:prstGeom prst="rect">
            <a:avLst/>
          </a:prstGeom>
          <a:solidFill>
            <a:srgbClr val="383A19">
              <a:alpha val="71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1717675" indent="-1717675" eaLnBrk="0" hangingPunct="0"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82725" algn="l"/>
              </a:tabLs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T</a:t>
            </a:r>
            <a:r>
              <a:rPr lang="id-ID" sz="1400" dirty="0">
                <a:solidFill>
                  <a:schemeClr val="bg1"/>
                </a:solidFill>
                <a:latin typeface="Century Gothic" pitchFamily="34" charset="0"/>
              </a:rPr>
              <a:t>e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mpAt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lahir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	: 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Bima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-NTB</a:t>
            </a:r>
            <a:endParaRPr lang="id-ID" sz="1400" dirty="0">
              <a:solidFill>
                <a:schemeClr val="bg1"/>
              </a:solidFill>
              <a:latin typeface="Century Gothic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d-ID" sz="1400" dirty="0">
                <a:solidFill>
                  <a:schemeClr val="bg1"/>
                </a:solidFill>
                <a:latin typeface="Century Gothic" pitchFamily="34" charset="0"/>
              </a:rPr>
              <a:t>Status 	: Berkeluarga</a:t>
            </a:r>
          </a:p>
          <a:p>
            <a:pPr eaLnBrk="1" hangingPunct="1">
              <a:spcBef>
                <a:spcPct val="50000"/>
              </a:spcBef>
            </a:pPr>
            <a:r>
              <a:rPr lang="id-ID" sz="1400" dirty="0">
                <a:solidFill>
                  <a:schemeClr val="bg1"/>
                </a:solidFill>
                <a:latin typeface="Century Gothic" pitchFamily="34" charset="0"/>
              </a:rPr>
              <a:t>Pekerjaan	: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1.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Direktur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AEP Microsoft Wilayah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Jawa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TImur</a:t>
            </a:r>
            <a:endParaRPr lang="en-US" sz="1400" dirty="0">
              <a:solidFill>
                <a:schemeClr val="bg1"/>
              </a:solidFill>
              <a:latin typeface="Century Gothic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                               2.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Direktur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PT.Green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Bact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Indonesia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Kantor: </a:t>
            </a:r>
          </a:p>
          <a:p>
            <a:pPr marL="406390" indent="-406390" eaLnBrk="1" hangingPunct="1">
              <a:spcBef>
                <a:spcPct val="50000"/>
              </a:spcBef>
              <a:buAutoNum type="arabicPeriod"/>
              <a:tabLst>
                <a:tab pos="347654" algn="l"/>
              </a:tabLst>
            </a:pP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Gandaria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City Tower 8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Lantai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21 Jakarta Selatan</a:t>
            </a:r>
          </a:p>
          <a:p>
            <a:pPr marL="406390" indent="-406390" eaLnBrk="1" hangingPunct="1">
              <a:spcBef>
                <a:spcPct val="50000"/>
              </a:spcBef>
              <a:buAutoNum type="arabicPeriod"/>
              <a:tabLst>
                <a:tab pos="347654" algn="l"/>
              </a:tabLst>
            </a:pP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Gedung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FMIPA UM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Lantai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1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dirty="0" err="1">
                <a:solidFill>
                  <a:schemeClr val="bg1"/>
                </a:solidFill>
                <a:latin typeface="Century Gothic" pitchFamily="34" charset="0"/>
              </a:rPr>
              <a:t>Pendidikan</a:t>
            </a:r>
            <a:r>
              <a:rPr lang="en-US" sz="1400" dirty="0">
                <a:solidFill>
                  <a:schemeClr val="bg1"/>
                </a:solidFill>
                <a:latin typeface="Century Gothic" pitchFamily="34" charset="0"/>
              </a:rPr>
              <a:t> FORMAL</a:t>
            </a:r>
            <a:endParaRPr lang="id-ID" sz="1400" dirty="0">
              <a:solidFill>
                <a:schemeClr val="bg1"/>
              </a:solidFill>
              <a:latin typeface="Century Gothic" pitchFamily="34" charset="0"/>
            </a:endParaRPr>
          </a:p>
          <a:p>
            <a:pPr marL="447663" indent="-447663" eaLnBrk="1" hangingPunct="1">
              <a:spcBef>
                <a:spcPct val="50000"/>
              </a:spcBef>
              <a:buAutoNum type="arabicPeriod"/>
              <a:tabLst>
                <a:tab pos="447663" algn="l"/>
              </a:tabLst>
            </a:pPr>
            <a:r>
              <a:rPr lang="id-ID" sz="1400" b="0" dirty="0">
                <a:solidFill>
                  <a:schemeClr val="bg1"/>
                </a:solidFill>
                <a:latin typeface="Century Gothic" pitchFamily="34" charset="0"/>
              </a:rPr>
              <a:t>S1 Pendidikan Biologi UM</a:t>
            </a:r>
          </a:p>
          <a:p>
            <a:pPr marL="447663" indent="-447663" eaLnBrk="1" hangingPunct="1">
              <a:spcBef>
                <a:spcPct val="50000"/>
              </a:spcBef>
              <a:buAutoNum type="arabicPeriod"/>
              <a:tabLst>
                <a:tab pos="447663" algn="l"/>
              </a:tabLst>
            </a:pPr>
            <a:r>
              <a:rPr lang="id-ID" sz="1400" b="0" dirty="0">
                <a:solidFill>
                  <a:schemeClr val="bg1"/>
                </a:solidFill>
                <a:latin typeface="Century Gothic" pitchFamily="34" charset="0"/>
              </a:rPr>
              <a:t>S2 Pendidikan Biologi UM</a:t>
            </a:r>
            <a:endParaRPr lang="en-US" sz="1400" b="0" dirty="0">
              <a:solidFill>
                <a:schemeClr val="bg1"/>
              </a:solidFill>
              <a:latin typeface="Century Gothic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d-ID" sz="1400" dirty="0">
                <a:solidFill>
                  <a:schemeClr val="bg1"/>
                </a:solidFill>
                <a:latin typeface="Century Gothic" pitchFamily="34" charset="0"/>
              </a:rPr>
              <a:t>Pendidikan  InFormal </a:t>
            </a:r>
          </a:p>
          <a:p>
            <a:pPr marL="350830" indent="-350830" eaLnBrk="1" hangingPunct="1">
              <a:spcBef>
                <a:spcPct val="50000"/>
              </a:spcBef>
              <a:buAutoNum type="arabicPeriod"/>
            </a:pPr>
            <a:r>
              <a:rPr lang="id-ID" sz="1400" b="0" dirty="0">
                <a:solidFill>
                  <a:schemeClr val="bg1"/>
                </a:solidFill>
                <a:latin typeface="Century Gothic" pitchFamily="34" charset="0"/>
              </a:rPr>
              <a:t>Certified Hipnosis dan Hipnoterapi IBH Jakarta</a:t>
            </a:r>
          </a:p>
          <a:p>
            <a:pPr marL="350830" indent="-350830" eaLnBrk="1" hangingPunct="1">
              <a:spcBef>
                <a:spcPct val="50000"/>
              </a:spcBef>
              <a:buAutoNum type="arabicPeriod"/>
            </a:pPr>
            <a:r>
              <a:rPr lang="id-ID" sz="1400" b="0" dirty="0">
                <a:solidFill>
                  <a:schemeClr val="bg1"/>
                </a:solidFill>
                <a:latin typeface="Century Gothic" pitchFamily="34" charset="0"/>
              </a:rPr>
              <a:t>Certified Intruktur Nasional IBH Jakarta</a:t>
            </a:r>
          </a:p>
          <a:p>
            <a:pPr marL="350830" indent="-350830" eaLnBrk="1" hangingPunct="1">
              <a:spcBef>
                <a:spcPct val="50000"/>
              </a:spcBef>
              <a:buAutoNum type="arabicPeriod"/>
            </a:pPr>
            <a:r>
              <a:rPr lang="id-ID" sz="1400" b="0" dirty="0">
                <a:solidFill>
                  <a:schemeClr val="bg1"/>
                </a:solidFill>
                <a:latin typeface="Century Gothic" pitchFamily="34" charset="0"/>
              </a:rPr>
              <a:t>Seft dari Logos Therapy</a:t>
            </a:r>
          </a:p>
          <a:p>
            <a:pPr marL="350830" indent="-350830" eaLnBrk="1" hangingPunct="1">
              <a:spcBef>
                <a:spcPct val="50000"/>
              </a:spcBef>
              <a:buAutoNum type="arabicPeriod"/>
            </a:pP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NLP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dan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Quantum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Ikhlas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Erbe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Sentanu</a:t>
            </a:r>
            <a:endParaRPr lang="en-US" sz="1400" b="0" dirty="0">
              <a:solidFill>
                <a:schemeClr val="bg1"/>
              </a:solidFill>
              <a:latin typeface="Century Gothic" pitchFamily="34" charset="0"/>
            </a:endParaRPr>
          </a:p>
          <a:p>
            <a:pPr marL="350830" indent="-350830" eaLnBrk="1" hangingPunct="1">
              <a:spcBef>
                <a:spcPct val="50000"/>
              </a:spcBef>
              <a:buAutoNum type="arabicPeriod"/>
            </a:pP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Certified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mos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MCE </a:t>
            </a:r>
            <a:r>
              <a:rPr lang="en-US" sz="1400" b="0" dirty="0" err="1">
                <a:solidFill>
                  <a:schemeClr val="bg1"/>
                </a:solidFill>
                <a:latin typeface="Century Gothic" pitchFamily="34" charset="0"/>
              </a:rPr>
              <a:t>Certiport</a:t>
            </a:r>
            <a:r>
              <a:rPr lang="en-US" sz="1400" b="0" dirty="0">
                <a:solidFill>
                  <a:schemeClr val="bg1"/>
                </a:solidFill>
                <a:latin typeface="Century Gothic" pitchFamily="34" charset="0"/>
              </a:rPr>
              <a:t> USA</a:t>
            </a:r>
            <a:endParaRPr lang="id-ID" sz="1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Snap - Everybody Dance N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60848" y="981060"/>
            <a:ext cx="609600" cy="609600"/>
          </a:xfrm>
          <a:prstGeom prst="rect">
            <a:avLst/>
          </a:prstGeom>
        </p:spPr>
      </p:pic>
      <p:sp>
        <p:nvSpPr>
          <p:cNvPr id="6" name="Up Ribbon 5"/>
          <p:cNvSpPr/>
          <p:nvPr/>
        </p:nvSpPr>
        <p:spPr>
          <a:xfrm>
            <a:off x="0" y="24063"/>
            <a:ext cx="5186149" cy="676260"/>
          </a:xfrm>
          <a:prstGeom prst="ribbon2">
            <a:avLst/>
          </a:prstGeom>
          <a:solidFill>
            <a:srgbClr val="30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733" dirty="0"/>
              <a:t>Umar Kadafi, MOS, MCE</a:t>
            </a:r>
          </a:p>
        </p:txBody>
      </p:sp>
      <p:pic>
        <p:nvPicPr>
          <p:cNvPr id="7" name="Picture 6" descr="10451731_908118855866805_2005043184071148772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024" y="1211433"/>
            <a:ext cx="3608376" cy="2334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3" descr="1507996_908118892533468_7703930026064930738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024" y="3867774"/>
            <a:ext cx="3608376" cy="270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15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00B050"/>
            </a:gs>
            <a:gs pos="100000">
              <a:srgbClr val="00B050">
                <a:alpha val="55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381000"/>
            <a:ext cx="10572750" cy="1309688"/>
          </a:xfrm>
        </p:spPr>
        <p:txBody>
          <a:bodyPr>
            <a:no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Global Impact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competitive edge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Better job opportunities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Heighten your earning potential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Differentiate from other applicants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Gain experience and confidence</a:t>
            </a:r>
          </a:p>
        </p:txBody>
      </p:sp>
    </p:spTree>
    <p:extLst>
      <p:ext uri="{BB962C8B-B14F-4D97-AF65-F5344CB8AC3E}">
        <p14:creationId xmlns:p14="http://schemas.microsoft.com/office/powerpoint/2010/main" val="23679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9183" y="396951"/>
            <a:ext cx="9158941" cy="877856"/>
            <a:chOff x="308758" y="4017846"/>
            <a:chExt cx="9072739" cy="869594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567" y="4017846"/>
              <a:ext cx="6578930" cy="8695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4" t="23773" r="12041" b="23860"/>
            <a:stretch/>
          </p:blipFill>
          <p:spPr>
            <a:xfrm>
              <a:off x="308758" y="4040321"/>
              <a:ext cx="2398164" cy="844424"/>
            </a:xfrm>
            <a:prstGeom prst="rect">
              <a:avLst/>
            </a:prstGeom>
          </p:spPr>
        </p:pic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11489" y="1488556"/>
          <a:ext cx="3988767" cy="516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Acrobat Document" r:id="rId5" imgW="5829097" imgH="7543800" progId="AcroExch.Document.11">
                  <p:embed/>
                </p:oleObj>
              </mc:Choice>
              <mc:Fallback>
                <p:oleObj name="Acrobat Document" r:id="rId5" imgW="5829097" imgH="7543800" progId="AcroExch.Document.11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1489" y="1488556"/>
                        <a:ext cx="3988767" cy="516240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0" y="1658213"/>
            <a:ext cx="6820323" cy="477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183" y="4876800"/>
            <a:ext cx="2742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d-ID" dirty="0" smtClean="0"/>
              <a:t>Office Excel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9183" y="4069760"/>
            <a:ext cx="27422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Umar Kadafi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56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151917" cy="757131"/>
          </a:xfrm>
        </p:spPr>
        <p:txBody>
          <a:bodyPr/>
          <a:lstStyle/>
          <a:p>
            <a:pPr algn="ctr"/>
            <a:r>
              <a:rPr lang="en-US" dirty="0" smtClean="0"/>
              <a:t>Exam Screenshot (MOS)</a:t>
            </a:r>
            <a:endParaRPr lang="en-US" dirty="0"/>
          </a:p>
        </p:txBody>
      </p:sp>
      <p:pic>
        <p:nvPicPr>
          <p:cNvPr id="7171" name="Picture 3" descr="C:\Users\Nas Rul\Downloads\Presentasi Pak Is\UnDip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66" y="1028009"/>
            <a:ext cx="8828069" cy="55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935"/>
            <a:ext cx="12192000" cy="886159"/>
          </a:xfrm>
          <a:solidFill>
            <a:schemeClr val="tx1">
              <a:alpha val="36000"/>
            </a:schemeClr>
          </a:solidFill>
        </p:spPr>
        <p:txBody>
          <a:bodyPr/>
          <a:lstStyle/>
          <a:p>
            <a:pPr algn="ctr"/>
            <a:r>
              <a:rPr lang="id-ID" b="1" dirty="0" smtClean="0">
                <a:solidFill>
                  <a:schemeClr val="bg1"/>
                </a:solidFill>
              </a:rPr>
              <a:t>KOMPETISI NASIONAL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442" y="5630779"/>
            <a:ext cx="12192000" cy="1227221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id-ID" dirty="0">
                <a:solidFill>
                  <a:schemeClr val="bg1"/>
                </a:solidFill>
              </a:rPr>
              <a:t>KOMPETISI ANTAR MAHASISWA </a:t>
            </a:r>
            <a:r>
              <a:rPr lang="id-ID" dirty="0" smtClean="0">
                <a:solidFill>
                  <a:schemeClr val="bg1"/>
                </a:solidFill>
              </a:rPr>
              <a:t>STIE ABM Kucecwara</a:t>
            </a:r>
          </a:p>
          <a:p>
            <a:pPr algn="ctr"/>
            <a:r>
              <a:rPr lang="id-ID" dirty="0" smtClean="0">
                <a:solidFill>
                  <a:schemeClr val="bg1"/>
                </a:solidFill>
              </a:rPr>
              <a:t>KOMPETISI NASIONAL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92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" y="1346203"/>
            <a:ext cx="7173433" cy="5543107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7195212" y="1714312"/>
            <a:ext cx="4769968" cy="4596848"/>
          </a:xfrm>
          <a:prstGeom prst="rect">
            <a:avLst/>
          </a:prstGeom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Developer Exams</a:t>
            </a:r>
          </a:p>
          <a:p>
            <a:r>
              <a:rPr lang="en-US" sz="1467" dirty="0"/>
              <a:t>Software Development Fundamentals</a:t>
            </a:r>
          </a:p>
          <a:p>
            <a:r>
              <a:rPr lang="en-US" sz="1467" dirty="0"/>
              <a:t>HTML5 Application Developer Fundamentals</a:t>
            </a:r>
          </a:p>
          <a:p>
            <a:r>
              <a:rPr lang="en-US" sz="1467" dirty="0"/>
              <a:t>Software Testing Fundamentals</a:t>
            </a:r>
          </a:p>
          <a:p>
            <a:r>
              <a:rPr lang="en-US" sz="1467" dirty="0"/>
              <a:t>Mobility and Device Fundamentals</a:t>
            </a:r>
          </a:p>
          <a:p>
            <a:r>
              <a:rPr lang="en-US" sz="1467" dirty="0"/>
              <a:t>Cloud Fundamentals</a:t>
            </a:r>
          </a:p>
          <a:p>
            <a:pPr marL="0" indent="0">
              <a:buNone/>
            </a:pPr>
            <a:endParaRPr lang="en-US" sz="1467" dirty="0"/>
          </a:p>
          <a:p>
            <a:pPr marL="0" indent="0">
              <a:buNone/>
            </a:pPr>
            <a:r>
              <a:rPr lang="en-US" dirty="0"/>
              <a:t>IT Professional Exams</a:t>
            </a:r>
            <a:endParaRPr lang="en-US" sz="4267" dirty="0"/>
          </a:p>
          <a:p>
            <a:r>
              <a:rPr lang="en-US" sz="1600" dirty="0"/>
              <a:t>Windows Server Administration Fundamentals</a:t>
            </a:r>
          </a:p>
          <a:p>
            <a:r>
              <a:rPr lang="en-US" sz="1600" dirty="0"/>
              <a:t>Networking Fundamentals</a:t>
            </a:r>
          </a:p>
          <a:p>
            <a:r>
              <a:rPr lang="en-US" sz="1600" dirty="0"/>
              <a:t>Security Fundamentals</a:t>
            </a:r>
          </a:p>
          <a:p>
            <a:r>
              <a:rPr lang="en-US" sz="1600" dirty="0"/>
              <a:t>Windows Operating System Fundamentals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dirty="0"/>
              <a:t>Database Exam</a:t>
            </a:r>
            <a:endParaRPr lang="en-US" sz="4267" dirty="0"/>
          </a:p>
          <a:p>
            <a:r>
              <a:rPr lang="en-US" sz="1600" dirty="0"/>
              <a:t>Database Administration Fundamentals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39" y="400863"/>
            <a:ext cx="2776723" cy="9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8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" y="1346203"/>
            <a:ext cx="7173432" cy="5543107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7195211" y="1825564"/>
            <a:ext cx="4897551" cy="1959640"/>
          </a:xfrm>
          <a:prstGeom prst="rect">
            <a:avLst/>
          </a:prstGeom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/>
              <a:t>Technology Literacy for Educators</a:t>
            </a:r>
            <a:endParaRPr lang="en-US" sz="1467" dirty="0"/>
          </a:p>
          <a:p>
            <a:r>
              <a:rPr lang="en-US" sz="2133" dirty="0"/>
              <a:t>Based on UNESCO ICT Competency Frame work</a:t>
            </a:r>
            <a:endParaRPr lang="en-US" sz="3733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8787" r="9884" b="20358"/>
          <a:stretch/>
        </p:blipFill>
        <p:spPr>
          <a:xfrm>
            <a:off x="4889472" y="174471"/>
            <a:ext cx="2413056" cy="12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81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3546" y="334957"/>
            <a:ext cx="10364909" cy="972563"/>
            <a:chOff x="4663" y="184012"/>
            <a:chExt cx="8699942" cy="816334"/>
          </a:xfrm>
        </p:grpSpPr>
        <p:pic>
          <p:nvPicPr>
            <p:cNvPr id="2050" name="Picture 2" descr="G:\Nas Rul\Logo Spanduk\ACA_Logo_badge_square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63" y="184012"/>
              <a:ext cx="2203588" cy="816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437" y="184012"/>
              <a:ext cx="6175168" cy="81633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09890" y="1475565"/>
            <a:ext cx="11172221" cy="5253800"/>
            <a:chOff x="-638" y="1292023"/>
            <a:chExt cx="9156513" cy="4305901"/>
          </a:xfrm>
        </p:grpSpPr>
        <p:pic>
          <p:nvPicPr>
            <p:cNvPr id="15" name="Picture 14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2023"/>
              <a:ext cx="4572638" cy="1419423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8" y="2711446"/>
              <a:ext cx="4572638" cy="1448002"/>
            </a:xfrm>
            <a:prstGeom prst="rect">
              <a:avLst/>
            </a:prstGeom>
          </p:spPr>
        </p:pic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698" y="1292023"/>
              <a:ext cx="4572638" cy="1419423"/>
            </a:xfrm>
            <a:prstGeom prst="rect">
              <a:avLst/>
            </a:prstGeom>
          </p:spPr>
        </p:pic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8" y="4159448"/>
              <a:ext cx="4577336" cy="1438476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710" y="2711446"/>
              <a:ext cx="4582165" cy="1448002"/>
            </a:xfrm>
            <a:prstGeom prst="rect">
              <a:avLst/>
            </a:prstGeom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159448"/>
              <a:ext cx="4563112" cy="1409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6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65667" y="164479"/>
            <a:ext cx="7030192" cy="659659"/>
            <a:chOff x="4663" y="184012"/>
            <a:chExt cx="8699942" cy="816334"/>
          </a:xfrm>
        </p:grpSpPr>
        <p:pic>
          <p:nvPicPr>
            <p:cNvPr id="19" name="Picture 2" descr="G:\Nas Rul\Logo Spanduk\ACA_Logo_badge_square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63" y="184012"/>
              <a:ext cx="2203588" cy="816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437" y="184012"/>
              <a:ext cx="6175168" cy="816334"/>
            </a:xfrm>
            <a:prstGeom prst="rect">
              <a:avLst/>
            </a:prstGeom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2051" y="1084052"/>
          <a:ext cx="4186767" cy="541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Acrobat Document" r:id="rId5" imgW="5829097" imgH="7543800" progId="AcroExch.Document.11">
                  <p:embed/>
                </p:oleObj>
              </mc:Choice>
              <mc:Fallback>
                <p:oleObj name="Acrobat Document" r:id="rId5" imgW="5829097" imgH="7543800" progId="AcroExch.Document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02051" y="1084052"/>
                        <a:ext cx="4186767" cy="5418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94780" y="1008766"/>
          <a:ext cx="7205480" cy="5567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name="Acrobat Document" r:id="rId7" imgW="7543418" imgH="5829300" progId="AcroExch.Document.11">
                  <p:embed/>
                </p:oleObj>
              </mc:Choice>
              <mc:Fallback>
                <p:oleObj name="Acrobat Document" r:id="rId7" imgW="7543418" imgH="5829300" progId="AcroExch.Document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780" y="1008766"/>
                        <a:ext cx="7205480" cy="5567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1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8776966" y="2186473"/>
            <a:ext cx="3316941" cy="1810843"/>
          </a:xfrm>
          <a:prstGeom prst="rect">
            <a:avLst/>
          </a:prstGeom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solidFill>
                  <a:srgbClr val="072B60"/>
                </a:soli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/>
              <a:t>AutoCAD</a:t>
            </a:r>
          </a:p>
          <a:p>
            <a:r>
              <a:rPr lang="en-US" sz="2133" dirty="0"/>
              <a:t>Revit Architecture</a:t>
            </a:r>
            <a:endParaRPr lang="en-US" sz="1400" dirty="0"/>
          </a:p>
          <a:p>
            <a:r>
              <a:rPr lang="en-US" sz="2133" dirty="0"/>
              <a:t>Inventor</a:t>
            </a:r>
          </a:p>
          <a:p>
            <a:r>
              <a:rPr lang="en-US" sz="2133" dirty="0"/>
              <a:t>Maya</a:t>
            </a:r>
          </a:p>
          <a:p>
            <a:r>
              <a:rPr lang="en-US" sz="2133" dirty="0"/>
              <a:t>3D MAX</a:t>
            </a:r>
          </a:p>
        </p:txBody>
      </p:sp>
      <p:pic>
        <p:nvPicPr>
          <p:cNvPr id="8" name="Picture 4" descr="C:\Users\Nas Rul\Pictures\Autodesk_Certified_User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966" y="249002"/>
            <a:ext cx="3316941" cy="65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2898" y="1768483"/>
            <a:ext cx="11231365" cy="121879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Get Started Today!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enyebab pekerja Cina Banjiri Indonesia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752" end="442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86093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2898" y="1768483"/>
            <a:ext cx="11231365" cy="121879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 you…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01600"/>
            <a:ext cx="11455400" cy="7606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06500" cy="7378700"/>
          </a:xfrm>
          <a:prstGeom prst="rect">
            <a:avLst/>
          </a:prstGeom>
          <a:solidFill>
            <a:srgbClr val="313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6500" y="0"/>
            <a:ext cx="1206500" cy="7378700"/>
          </a:xfrm>
          <a:prstGeom prst="rect">
            <a:avLst/>
          </a:prstGeom>
          <a:gradFill flip="none" rotWithShape="1">
            <a:gsLst>
              <a:gs pos="9000">
                <a:srgbClr val="313A3F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 descr="Hasil gambar untuk katak reb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0612"/>
            <a:ext cx="268605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asil gambar untuk katak re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0"/>
            <a:ext cx="8210550" cy="685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33400" y="0"/>
            <a:ext cx="4171950" cy="78295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38550" y="0"/>
            <a:ext cx="762000" cy="7829550"/>
          </a:xfrm>
          <a:prstGeom prst="rect">
            <a:avLst/>
          </a:prstGeom>
          <a:gradFill flip="none" rotWithShape="1">
            <a:gsLst>
              <a:gs pos="9000">
                <a:srgbClr val="00B050"/>
              </a:gs>
              <a:gs pos="100000">
                <a:srgbClr val="00B050">
                  <a:alpha val="5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asil gambar untuk katak re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obil dan ora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9"/>
          <a:stretch>
            <a:fillRect/>
          </a:stretch>
        </p:blipFill>
        <p:spPr>
          <a:xfrm>
            <a:off x="2743200" y="381000"/>
            <a:ext cx="7391400" cy="5486400"/>
          </a:xfr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19400" y="5934075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cs typeface="Arial" panose="020B0604020202020204" pitchFamily="34" charset="0"/>
              </a:rPr>
              <a:t>JIKA SESEORANG TIDAK MAU BERUBAH, </a:t>
            </a:r>
          </a:p>
          <a:p>
            <a:pPr algn="ctr" eaLnBrk="1" hangingPunct="1"/>
            <a:r>
              <a:rPr lang="en-US" altLang="en-US" b="1">
                <a:solidFill>
                  <a:srgbClr val="0000CC"/>
                </a:solidFill>
                <a:cs typeface="Arial" panose="020B0604020202020204" pitchFamily="34" charset="0"/>
              </a:rPr>
              <a:t>BAIKLAH IA JADI POLISI TIDUR SAJA.</a:t>
            </a:r>
          </a:p>
        </p:txBody>
      </p:sp>
    </p:spTree>
    <p:extLst>
      <p:ext uri="{BB962C8B-B14F-4D97-AF65-F5344CB8AC3E}">
        <p14:creationId xmlns:p14="http://schemas.microsoft.com/office/powerpoint/2010/main" val="3846815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content-sin6-1.xx.fbcdn.net/v/t1.0-9/14225380_10210974523738982_276474878498496571_n.jpg?oh=3328be58bfdf9bde87e40d8626344944&amp;oe=58397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9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821" y="152400"/>
            <a:ext cx="9364579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800" b="1" dirty="0">
                <a:solidFill>
                  <a:srgbClr val="003399"/>
                </a:solidFill>
                <a:latin typeface="Tahoma" panose="020B0604030504040204" pitchFamily="34" charset="0"/>
              </a:rPr>
              <a:t>MENGAPA</a:t>
            </a:r>
            <a:r>
              <a:rPr lang="en-US" altLang="en-US" sz="2900" b="1" dirty="0">
                <a:solidFill>
                  <a:srgbClr val="003399"/>
                </a:solidFill>
                <a:latin typeface="Tahoma" panose="020B0604030504040204" pitchFamily="34" charset="0"/>
              </a:rPr>
              <a:t> </a:t>
            </a:r>
            <a:br>
              <a:rPr lang="en-US" altLang="en-US" sz="2900" b="1" dirty="0">
                <a:solidFill>
                  <a:srgbClr val="003399"/>
                </a:solidFill>
                <a:latin typeface="Tahoma" panose="020B0604030504040204" pitchFamily="34" charset="0"/>
              </a:rPr>
            </a:br>
            <a:r>
              <a:rPr lang="en-US" altLang="en-US" b="1" dirty="0" smtClean="0">
                <a:solidFill>
                  <a:srgbClr val="003399"/>
                </a:solidFill>
                <a:latin typeface="Kabel Ult BT" pitchFamily="34" charset="0"/>
              </a:rPr>
              <a:t>ORANG TIDAK SUKSES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3158" y="1371600"/>
            <a:ext cx="9464842" cy="5105400"/>
          </a:xfrm>
        </p:spPr>
        <p:txBody>
          <a:bodyPr/>
          <a:lstStyle/>
          <a:p>
            <a:pPr marL="571500" indent="-571500">
              <a:spcBef>
                <a:spcPct val="40000"/>
              </a:spcBef>
              <a:buClr>
                <a:schemeClr val="accent2"/>
              </a:buClr>
              <a:buFont typeface="Symbol" panose="05050102010706020507" pitchFamily="18" charset="2"/>
              <a:buAutoNum type="arabicPeriod"/>
            </a:pPr>
            <a:r>
              <a:rPr lang="en-US" altLang="en-US" sz="4000" b="1" dirty="0" err="1">
                <a:latin typeface="Tahoma" panose="020B0604030504040204" pitchFamily="34" charset="0"/>
              </a:rPr>
              <a:t>Keyakinan</a:t>
            </a:r>
            <a:r>
              <a:rPr lang="en-US" altLang="en-US" sz="4000" b="1" dirty="0">
                <a:latin typeface="Tahoma" panose="020B0604030504040204" pitchFamily="34" charset="0"/>
              </a:rPr>
              <a:t> yang </a:t>
            </a:r>
            <a:r>
              <a:rPr lang="en-US" altLang="en-US" sz="4000" b="1" dirty="0" err="1">
                <a:latin typeface="Tahoma" panose="020B0604030504040204" pitchFamily="34" charset="0"/>
              </a:rPr>
              <a:t>salah</a:t>
            </a:r>
            <a:r>
              <a:rPr lang="en-US" altLang="en-US" sz="4000" b="1" dirty="0">
                <a:latin typeface="Tahoma" panose="020B0604030504040204" pitchFamily="34" charset="0"/>
              </a:rPr>
              <a:t>.</a:t>
            </a:r>
          </a:p>
          <a:p>
            <a:pPr marL="571500" indent="-571500">
              <a:spcBef>
                <a:spcPct val="40000"/>
              </a:spcBef>
              <a:buClr>
                <a:schemeClr val="accent2"/>
              </a:buClr>
              <a:buFont typeface="Symbol" panose="05050102010706020507" pitchFamily="18" charset="2"/>
              <a:buAutoNum type="arabicPeriod"/>
            </a:pPr>
            <a:r>
              <a:rPr lang="en-US" altLang="en-US" sz="4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Tidak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punya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tujuan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</a:p>
          <a:p>
            <a:pPr marL="571500" indent="-571500">
              <a:spcBef>
                <a:spcPct val="40000"/>
              </a:spcBef>
              <a:buClr>
                <a:schemeClr val="accent2"/>
              </a:buClr>
              <a:buFont typeface="Symbol" panose="05050102010706020507" pitchFamily="18" charset="2"/>
              <a:buAutoNum type="arabicPeriod"/>
            </a:pPr>
            <a:r>
              <a:rPr lang="en-US" altLang="en-US" sz="4000" b="1" dirty="0" err="1">
                <a:latin typeface="Tahoma" panose="020B0604030504040204" pitchFamily="34" charset="0"/>
              </a:rPr>
              <a:t>Merasa</a:t>
            </a:r>
            <a:r>
              <a:rPr lang="en-US" altLang="en-US" sz="4000" b="1" dirty="0"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</a:rPr>
              <a:t>tujuan</a:t>
            </a:r>
            <a:r>
              <a:rPr lang="en-US" altLang="en-US" sz="4000" b="1" dirty="0"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</a:rPr>
              <a:t>tidak</a:t>
            </a:r>
            <a:r>
              <a:rPr lang="en-US" altLang="en-US" sz="4000" b="1" dirty="0"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</a:rPr>
              <a:t>masuk</a:t>
            </a:r>
            <a:r>
              <a:rPr lang="en-US" altLang="en-US" sz="4000" b="1" dirty="0"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</a:rPr>
              <a:t>akal</a:t>
            </a:r>
            <a:r>
              <a:rPr lang="en-US" altLang="en-US" sz="4000" b="1" dirty="0">
                <a:latin typeface="Tahoma" panose="020B0604030504040204" pitchFamily="34" charset="0"/>
              </a:rPr>
              <a:t>.</a:t>
            </a:r>
          </a:p>
          <a:p>
            <a:pPr marL="571500" indent="-571500">
              <a:spcBef>
                <a:spcPct val="40000"/>
              </a:spcBef>
              <a:buClr>
                <a:schemeClr val="accent2"/>
              </a:buClr>
              <a:buFont typeface="Symbol" panose="05050102010706020507" pitchFamily="18" charset="2"/>
              <a:buAutoNum type="arabicPeriod"/>
            </a:pPr>
            <a:r>
              <a:rPr lang="en-US" altLang="en-US" sz="4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Tidak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merasa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 “HARUS”.</a:t>
            </a:r>
          </a:p>
          <a:p>
            <a:pPr marL="571500" indent="-571500">
              <a:spcBef>
                <a:spcPct val="40000"/>
              </a:spcBef>
              <a:buClr>
                <a:schemeClr val="accent2"/>
              </a:buClr>
              <a:buFont typeface="Symbol" panose="05050102010706020507" pitchFamily="18" charset="2"/>
              <a:buAutoNum type="arabicPeriod"/>
            </a:pPr>
            <a:r>
              <a:rPr lang="en-US" altLang="en-US" sz="4000" b="1" dirty="0" err="1">
                <a:latin typeface="Tahoma" panose="020B0604030504040204" pitchFamily="34" charset="0"/>
              </a:rPr>
              <a:t>Tidak</a:t>
            </a:r>
            <a:r>
              <a:rPr lang="en-US" altLang="en-US" sz="4000" b="1" dirty="0"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</a:rPr>
              <a:t>punya</a:t>
            </a:r>
            <a:r>
              <a:rPr lang="en-US" altLang="en-US" sz="4000" b="1" dirty="0">
                <a:latin typeface="Tahoma" panose="020B0604030504040204" pitchFamily="34" charset="0"/>
              </a:rPr>
              <a:t> </a:t>
            </a:r>
            <a:r>
              <a:rPr lang="en-US" altLang="en-US" sz="4000" b="1" dirty="0" err="1">
                <a:latin typeface="Tahoma" panose="020B0604030504040204" pitchFamily="34" charset="0"/>
              </a:rPr>
              <a:t>strategi</a:t>
            </a:r>
            <a:r>
              <a:rPr lang="en-US" altLang="en-US" sz="4000" b="1" dirty="0">
                <a:latin typeface="Tahoma" panose="020B0604030504040204" pitchFamily="34" charset="0"/>
              </a:rPr>
              <a:t> yang </a:t>
            </a:r>
            <a:r>
              <a:rPr lang="en-US" altLang="en-US" sz="4000" b="1" dirty="0" err="1">
                <a:latin typeface="Tahoma" panose="020B0604030504040204" pitchFamily="34" charset="0"/>
              </a:rPr>
              <a:t>terbukti</a:t>
            </a:r>
            <a:r>
              <a:rPr lang="en-US" altLang="en-US" sz="4000" b="1" dirty="0">
                <a:latin typeface="Tahoma" panose="020B0604030504040204" pitchFamily="34" charset="0"/>
              </a:rPr>
              <a:t>.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41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473</Words>
  <Application>Microsoft Office PowerPoint</Application>
  <PresentationFormat>Widescreen</PresentationFormat>
  <Paragraphs>123</Paragraphs>
  <Slides>30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Impact</vt:lpstr>
      <vt:lpstr>Kabel Ult BT</vt:lpstr>
      <vt:lpstr>Kozuka Gothic Pr6N L</vt:lpstr>
      <vt:lpstr>Segoe UI</vt:lpstr>
      <vt:lpstr>Segoe UI Light</vt:lpstr>
      <vt:lpstr>Symbol</vt:lpstr>
      <vt:lpstr>Tahoma</vt:lpstr>
      <vt:lpstr>Office Theme</vt:lpstr>
      <vt:lpstr>Acrobat Document</vt:lpstr>
      <vt:lpstr>LULUSAN TEKNIK SIPIL UM SIAP SUKSES menghadapi MASYARAKAT EKONOMI ASEAN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MENGAPA  ORANG TIDAK SUKSES</vt:lpstr>
      <vt:lpstr>SOLUSINYA….. DESTROY THE LIMITING BELIEF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</vt:lpstr>
      <vt:lpstr>PowerPoint Presentation</vt:lpstr>
      <vt:lpstr>Exam Screenshot (MOS)</vt:lpstr>
      <vt:lpstr>KOMPETISI NASIONAL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Mahasiswa Baru STIE Malang Kucecwara SIAP menghadapi MASYARAKAT EKONOMI ASEAN</dc:title>
  <dc:creator>umar kadafi</dc:creator>
  <cp:lastModifiedBy>umar kadafi</cp:lastModifiedBy>
  <cp:revision>14</cp:revision>
  <dcterms:created xsi:type="dcterms:W3CDTF">2016-09-08T23:46:57Z</dcterms:created>
  <dcterms:modified xsi:type="dcterms:W3CDTF">2017-02-13T07:53:08Z</dcterms:modified>
</cp:coreProperties>
</file>