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1" r:id="rId9"/>
    <p:sldId id="264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F41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040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9499-91AB-4300-819B-AA63262848B9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4D50-67C0-452A-9F56-CEAECAC2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1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headEnd/>
            <a:tailEnd/>
          </a:ln>
        </p:spPr>
      </p:sp>
      <p:sp>
        <p:nvSpPr>
          <p:cNvPr id="90114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fld id="{4AB83584-3E6F-5A45-A8B2-408CE6947AA9}" type="slidenum">
              <a:rPr lang="en-US" sz="1200">
                <a:latin typeface="Calibri" charset="0"/>
                <a:sym typeface="Calibri" charset="0"/>
              </a:rPr>
              <a:pPr/>
              <a:t>10</a:t>
            </a:fld>
            <a:endParaRPr lang="en-US" sz="1200">
              <a:latin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7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headEnd/>
            <a:tailEnd/>
          </a:ln>
        </p:spPr>
      </p:sp>
      <p:sp>
        <p:nvSpPr>
          <p:cNvPr id="92162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fld id="{F42B893E-907D-3B46-B07F-DC16EA51FCD5}" type="slidenum">
              <a:rPr lang="en-US" sz="1200">
                <a:latin typeface="Calibri" charset="0"/>
                <a:sym typeface="Calibri" charset="0"/>
              </a:rPr>
              <a:pPr/>
              <a:t>11</a:t>
            </a:fld>
            <a:endParaRPr lang="en-US" sz="1200">
              <a:latin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1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headEnd/>
            <a:tailEnd/>
          </a:ln>
        </p:spPr>
      </p:sp>
      <p:sp>
        <p:nvSpPr>
          <p:cNvPr id="94210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fld id="{1FD6F6FA-DAE4-0A44-9912-4C1AD9F2CD08}" type="slidenum">
              <a:rPr lang="en-US" sz="1200">
                <a:latin typeface="Calibri" charset="0"/>
                <a:sym typeface="Calibri" charset="0"/>
              </a:rPr>
              <a:pPr/>
              <a:t>12</a:t>
            </a:fld>
            <a:endParaRPr lang="en-US" sz="1200">
              <a:latin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2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636001" y="6303433"/>
            <a:ext cx="258763" cy="2984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id-ID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09550" y="6328834"/>
            <a:ext cx="113236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defRPr/>
            </a:pPr>
            <a:r>
              <a:rPr lang="en-US" sz="800" smtClean="0">
                <a:solidFill>
                  <a:srgbClr val="7F7F7F"/>
                </a:solidFill>
                <a:latin typeface="Roboto Light" charset="0"/>
                <a:ea typeface="Roboto Light" charset="0"/>
                <a:cs typeface="Roboto Light" charset="0"/>
              </a:rPr>
              <a:t>www.</a:t>
            </a:r>
            <a:r>
              <a:rPr lang="en-US" sz="800" smtClean="0">
                <a:solidFill>
                  <a:srgbClr val="424D22"/>
                </a:solidFill>
                <a:latin typeface="Roboto Black" charset="0"/>
                <a:ea typeface="Roboto Black" charset="0"/>
                <a:cs typeface="Roboto Black" charset="0"/>
              </a:rPr>
              <a:t>slideproject</a:t>
            </a:r>
            <a:r>
              <a:rPr lang="en-US" sz="800" smtClean="0">
                <a:solidFill>
                  <a:srgbClr val="7F7F7F"/>
                </a:solidFill>
                <a:latin typeface="Roboto Light" charset="0"/>
                <a:ea typeface="Roboto Light" charset="0"/>
                <a:cs typeface="Roboto Light" charset="0"/>
              </a:rPr>
              <a:t>.com</a:t>
            </a:r>
            <a:endParaRPr lang="id-ID" sz="800" smtClean="0">
              <a:solidFill>
                <a:srgbClr val="7F7F7F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87363" y="1016001"/>
            <a:ext cx="481012" cy="46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id-ID" sz="1000" dirty="0">
              <a:solidFill>
                <a:srgbClr val="118CE7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78412" y="625853"/>
            <a:ext cx="817892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kern="0" spc="113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87937" y="415429"/>
            <a:ext cx="817892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800" kern="0" spc="15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04251" y="6256867"/>
            <a:ext cx="322263" cy="389467"/>
          </a:xfrm>
        </p:spPr>
        <p:txBody>
          <a:bodyPr lIns="0" tIns="0" rIns="0" bIns="0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>
              <a:defRPr/>
            </a:pPr>
            <a:fld id="{43B8530A-1179-9B45-AA86-29C663260A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8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3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5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3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6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7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6A98-83AE-4C2A-AE56-AC8CB8D5E07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9594-5B89-447C-BA7F-27769E3D0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Bamboo flooring by Indobambo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22150" r="6179" b="17208"/>
          <a:stretch/>
        </p:blipFill>
        <p:spPr bwMode="auto">
          <a:xfrm>
            <a:off x="-33445" y="5414680"/>
            <a:ext cx="2623183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ekerjaan\YBL\Project\2016\COP 22\Materi\Foto\Indobamboo\Indobamboo Process Picture\!Our Bamboo Forest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97" y="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Pekerjaan\YBL\Project\2016\COP 22\Materi\Foto\Bamboo strip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4"/>
          <a:stretch/>
        </p:blipFill>
        <p:spPr bwMode="auto">
          <a:xfrm>
            <a:off x="2209800" y="5410199"/>
            <a:ext cx="210912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ekerjaan\YBL\Project\2016\COP 22\Materi\Foto\Indobamboo\Indobamboo Process Picture\!Our Exhibithi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" b="6349"/>
          <a:stretch/>
        </p:blipFill>
        <p:spPr bwMode="auto">
          <a:xfrm>
            <a:off x="-33445" y="0"/>
            <a:ext cx="2796642" cy="341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Pekerjaan\YBL\Project\2016\1000 Desa Bambu\Basic Data\Foto\Background presentasi\P_20160923_123318_HD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9"/>
          <a:stretch/>
        </p:blipFill>
        <p:spPr bwMode="auto">
          <a:xfrm>
            <a:off x="4178889" y="5410199"/>
            <a:ext cx="2177242" cy="145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ekerjaan\YBL\Project\2016\COP 22\Materi\Foto\Indobamboo\Indobamboo Process Picture\13.Proses UV Coatin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1"/>
          <a:stretch/>
        </p:blipFill>
        <p:spPr bwMode="auto">
          <a:xfrm>
            <a:off x="2692525" y="2514600"/>
            <a:ext cx="3867377" cy="29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ekerjaan\YBL\Project\2016\COP 22\Materi\Foto\Indobamboo\Indobamboo Process Picture\03.Proses Belah Baha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9"/>
          <a:stretch/>
        </p:blipFill>
        <p:spPr bwMode="auto">
          <a:xfrm>
            <a:off x="6371897" y="2078514"/>
            <a:ext cx="2772103" cy="22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58" y="1905000"/>
            <a:ext cx="9144000" cy="1527175"/>
          </a:xfrm>
          <a:solidFill>
            <a:srgbClr val="4D4D4D">
              <a:alpha val="60000"/>
            </a:srgbClr>
          </a:solidFill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di Indonesia</a:t>
            </a:r>
            <a:endParaRPr lang="en-US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4" name="Picture 6" descr="D:\Pekerjaan\YBL\Project\2016\COP 22\Materi\Foto\Indobamboo\Indobamboo Process Picture\04.Proses Kupas Kuli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5"/>
          <a:stretch/>
        </p:blipFill>
        <p:spPr bwMode="auto">
          <a:xfrm>
            <a:off x="6356131" y="4191000"/>
            <a:ext cx="2787869" cy="26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ekerjaan\YBL\Project\2016\COP 22\Materi\Foto\Indobamboo\Indobamboo Process Picture\02.Proses Potong Bah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14" y="0"/>
            <a:ext cx="2772103" cy="20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Pekerjaan\YBL\Project\2016\COP 22\Materi\Foto\Indobamboo\Indobamboo Process Picture\11.Proses Mouldin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/>
          <a:stretch/>
        </p:blipFill>
        <p:spPr bwMode="auto">
          <a:xfrm>
            <a:off x="-33445" y="3404120"/>
            <a:ext cx="2747742" cy="21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7403" y="3695903"/>
            <a:ext cx="9144000" cy="762000"/>
          </a:xfrm>
          <a:solidFill>
            <a:srgbClr val="4D4D4D">
              <a:alpha val="60000"/>
            </a:srgbClr>
          </a:solidFill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Prospek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Sekarang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Masa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Depan</a:t>
            </a:r>
            <a:endParaRPr lang="en-US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2"/>
          <p:cNvSpPr txBox="1">
            <a:spLocks/>
          </p:cNvSpPr>
          <p:nvPr/>
        </p:nvSpPr>
        <p:spPr bwMode="auto">
          <a:xfrm>
            <a:off x="4799013" y="4186767"/>
            <a:ext cx="1668462" cy="114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1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Nilai tambah sengon hanya 2 kali lipat dari kayu bulat sampai dengan pengolahan menjadi produk jadi (balok)</a:t>
            </a:r>
          </a:p>
          <a:p>
            <a:pPr algn="ctr" eaLnBrk="1" hangingPunct="1">
              <a:spcBef>
                <a:spcPts val="1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(1.5 juta </a:t>
            </a: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  <a:sym typeface="Wingdings" charset="0"/>
              </a:rPr>
              <a:t> 3 juta)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39" name="Text Placeholder 33"/>
          <p:cNvSpPr txBox="1">
            <a:spLocks/>
          </p:cNvSpPr>
          <p:nvPr/>
        </p:nvSpPr>
        <p:spPr>
          <a:xfrm>
            <a:off x="4799014" y="3691467"/>
            <a:ext cx="1544637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5"/>
                </a:solidFill>
                <a:latin typeface="Roboto medium"/>
                <a:cs typeface="Roboto medium"/>
              </a:rPr>
              <a:t>Nilai Tambah</a:t>
            </a:r>
            <a:endParaRPr lang="en-AU" sz="1200" dirty="0">
              <a:solidFill>
                <a:schemeClr val="accent5"/>
              </a:solidFill>
              <a:latin typeface="Roboto medium"/>
              <a:cs typeface="Roboto medium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4881564" y="1625601"/>
            <a:ext cx="1400175" cy="1866900"/>
            <a:chOff x="1447864" y="1680671"/>
            <a:chExt cx="1256032" cy="1256032"/>
          </a:xfrm>
        </p:grpSpPr>
        <p:sp>
          <p:nvSpPr>
            <p:cNvPr id="52" name="Donut 51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2663465"/>
                <a:gd name="adj3" fmla="val 11571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5103813" y="5723468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SENGON</a:t>
            </a:r>
            <a:endParaRPr lang="en-US" sz="900" spc="150" dirty="0"/>
          </a:p>
        </p:txBody>
      </p:sp>
      <p:sp>
        <p:nvSpPr>
          <p:cNvPr id="42" name="Rectangle 41"/>
          <p:cNvSpPr/>
          <p:nvPr/>
        </p:nvSpPr>
        <p:spPr>
          <a:xfrm>
            <a:off x="5112429" y="2247900"/>
            <a:ext cx="94320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2400" dirty="0">
                <a:solidFill>
                  <a:schemeClr val="accent5"/>
                </a:solidFill>
                <a:latin typeface="Roboto black"/>
                <a:cs typeface="Roboto black"/>
              </a:rPr>
              <a:t>2 kali </a:t>
            </a:r>
            <a:endParaRPr lang="en-US" sz="2400" dirty="0">
              <a:solidFill>
                <a:schemeClr val="accent5"/>
              </a:solidFill>
              <a:latin typeface="Roboto black"/>
              <a:cs typeface="Roboto black"/>
            </a:endParaRPr>
          </a:p>
        </p:txBody>
      </p:sp>
      <p:sp>
        <p:nvSpPr>
          <p:cNvPr id="44" name="Text Placeholder 32"/>
          <p:cNvSpPr txBox="1">
            <a:spLocks/>
          </p:cNvSpPr>
          <p:nvPr/>
        </p:nvSpPr>
        <p:spPr bwMode="auto">
          <a:xfrm>
            <a:off x="6784975" y="4197351"/>
            <a:ext cx="1862138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225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Nilai tambah bambu bisa 6 kali lipat dari harga bambu mentah sampai dengan produk jadi (strip bambu awet)</a:t>
            </a:r>
          </a:p>
          <a:p>
            <a:pPr algn="ctr" eaLnBrk="1" hangingPunct="1">
              <a:spcBef>
                <a:spcPts val="225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(500 rb/m3 </a:t>
            </a: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  <a:sym typeface="Wingdings" charset="0"/>
              </a:rPr>
              <a:t> 3 juta/m3) 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45" name="Text Placeholder 33"/>
          <p:cNvSpPr txBox="1">
            <a:spLocks/>
          </p:cNvSpPr>
          <p:nvPr/>
        </p:nvSpPr>
        <p:spPr>
          <a:xfrm>
            <a:off x="6835776" y="3706284"/>
            <a:ext cx="1546225" cy="37041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6"/>
                </a:solidFill>
                <a:latin typeface="Roboto medium"/>
                <a:cs typeface="Roboto medium"/>
              </a:rPr>
              <a:t>Nilai Tambah</a:t>
            </a:r>
            <a:endParaRPr lang="en-AU" sz="1200" dirty="0">
              <a:solidFill>
                <a:schemeClr val="accent6"/>
              </a:solidFill>
              <a:latin typeface="Roboto medium"/>
              <a:cs typeface="Roboto medium"/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6919914" y="1638301"/>
            <a:ext cx="1400175" cy="1866900"/>
            <a:chOff x="1447864" y="1680671"/>
            <a:chExt cx="1256032" cy="1256032"/>
          </a:xfrm>
        </p:grpSpPr>
        <p:sp>
          <p:nvSpPr>
            <p:cNvPr id="49" name="Donut 48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10149821"/>
                <a:gd name="adj3" fmla="val 1355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7142163" y="5738285"/>
            <a:ext cx="952500" cy="48471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BAMBU</a:t>
            </a:r>
            <a:endParaRPr lang="en-US" sz="900" spc="150" dirty="0"/>
          </a:p>
        </p:txBody>
      </p:sp>
      <p:sp>
        <p:nvSpPr>
          <p:cNvPr id="48" name="Rectangle 47"/>
          <p:cNvSpPr/>
          <p:nvPr/>
        </p:nvSpPr>
        <p:spPr>
          <a:xfrm>
            <a:off x="7194051" y="2260600"/>
            <a:ext cx="85824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2400" dirty="0">
                <a:solidFill>
                  <a:schemeClr val="accent6"/>
                </a:solidFill>
                <a:latin typeface="Roboto black"/>
                <a:cs typeface="Roboto black"/>
              </a:rPr>
              <a:t>6 kali</a:t>
            </a:r>
            <a:endParaRPr lang="en-US" sz="2400" dirty="0">
              <a:solidFill>
                <a:schemeClr val="accent6"/>
              </a:solidFill>
              <a:latin typeface="Roboto black"/>
              <a:cs typeface="Roboto blac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7838" y="626533"/>
            <a:ext cx="8178800" cy="30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d-ID" b="1" dirty="0" smtClean="0">
                <a:cs typeface="+mn-cs"/>
              </a:rPr>
              <a:t>Sengon dan Bambu </a:t>
            </a:r>
            <a:r>
              <a:rPr lang="id-ID" sz="14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(Kecepatan Tumbuh &amp; Nilai Tambah)</a:t>
            </a:r>
            <a:endParaRPr lang="en-US" sz="14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7CEA54E-7BC4-074B-AF46-C04DA7BA9A15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9102" name="Slide Number Placeholder 3"/>
          <p:cNvSpPr txBox="1">
            <a:spLocks/>
          </p:cNvSpPr>
          <p:nvPr/>
        </p:nvSpPr>
        <p:spPr bwMode="auto">
          <a:xfrm>
            <a:off x="8604251" y="6256867"/>
            <a:ext cx="322263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fld id="{99249F65-E5C0-E449-8DB2-8220F4E9747E}" type="slidenum">
              <a:rPr lang="en-US" sz="1000">
                <a:solidFill>
                  <a:srgbClr val="7F7F7F"/>
                </a:solidFill>
                <a:latin typeface="Roboto Light" charset="0"/>
                <a:cs typeface="Roboto Light" charset="0"/>
              </a:rPr>
              <a:pPr algn="ctr" eaLnBrk="1" hangingPunct="1"/>
              <a:t>10</a:t>
            </a:fld>
            <a:endParaRPr lang="en-US" sz="1000">
              <a:solidFill>
                <a:srgbClr val="7F7F7F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51" name="Text Placeholder 32"/>
          <p:cNvSpPr txBox="1">
            <a:spLocks/>
          </p:cNvSpPr>
          <p:nvPr/>
        </p:nvSpPr>
        <p:spPr bwMode="auto">
          <a:xfrm>
            <a:off x="773114" y="4188884"/>
            <a:ext cx="1544637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4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Usia panen tanaman sengon yang umum di kebun rakyat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57" name="Text Placeholder 33"/>
          <p:cNvSpPr txBox="1">
            <a:spLocks/>
          </p:cNvSpPr>
          <p:nvPr/>
        </p:nvSpPr>
        <p:spPr bwMode="auto">
          <a:xfrm>
            <a:off x="773114" y="3691467"/>
            <a:ext cx="1546225" cy="37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id-ID" sz="1200">
                <a:solidFill>
                  <a:schemeClr val="accent1"/>
                </a:solidFill>
                <a:latin typeface="Roboto medium" charset="0"/>
                <a:cs typeface="Roboto medium" charset="0"/>
              </a:rPr>
              <a:t>Kecepatan Tumbuh</a:t>
            </a:r>
            <a:endParaRPr lang="en-AU" sz="1200">
              <a:solidFill>
                <a:schemeClr val="accent1"/>
              </a:solidFill>
              <a:latin typeface="Roboto medium" charset="0"/>
              <a:cs typeface="Roboto medium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57250" y="1625600"/>
            <a:ext cx="1409700" cy="1879600"/>
            <a:chOff x="1447864" y="1680671"/>
            <a:chExt cx="1266032" cy="1265085"/>
          </a:xfrm>
        </p:grpSpPr>
        <p:sp>
          <p:nvSpPr>
            <p:cNvPr id="3" name="Donut 2"/>
            <p:cNvSpPr/>
            <p:nvPr/>
          </p:nvSpPr>
          <p:spPr>
            <a:xfrm>
              <a:off x="1457844" y="1689219"/>
              <a:ext cx="1256052" cy="1256537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Block Arc 1"/>
            <p:cNvSpPr/>
            <p:nvPr/>
          </p:nvSpPr>
          <p:spPr>
            <a:xfrm>
              <a:off x="1447864" y="1680671"/>
              <a:ext cx="1256052" cy="1256537"/>
            </a:xfrm>
            <a:prstGeom prst="blockArc">
              <a:avLst>
                <a:gd name="adj1" fmla="val 16162069"/>
                <a:gd name="adj2" fmla="val 10192722"/>
                <a:gd name="adj3" fmla="val 899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9500" y="5723468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SENGON</a:t>
            </a:r>
            <a:endParaRPr lang="en-US" sz="900" spc="15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96139" y="2247900"/>
            <a:ext cx="92557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2400">
                <a:solidFill>
                  <a:schemeClr val="accent1"/>
                </a:solidFill>
                <a:latin typeface="Roboto black" charset="0"/>
                <a:cs typeface="Roboto black" charset="0"/>
              </a:rPr>
              <a:t>4-7 th</a:t>
            </a:r>
            <a:endParaRPr lang="en-US" sz="2400">
              <a:solidFill>
                <a:schemeClr val="accent1"/>
              </a:solidFill>
              <a:latin typeface="Roboto black" charset="0"/>
              <a:cs typeface="Roboto black" charset="0"/>
            </a:endParaRPr>
          </a:p>
        </p:txBody>
      </p:sp>
      <p:sp>
        <p:nvSpPr>
          <p:cNvPr id="30" name="Text Placeholder 32"/>
          <p:cNvSpPr txBox="1">
            <a:spLocks/>
          </p:cNvSpPr>
          <p:nvPr/>
        </p:nvSpPr>
        <p:spPr bwMode="auto">
          <a:xfrm>
            <a:off x="2770189" y="4188884"/>
            <a:ext cx="1546225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4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Usia panen Bambu Petung dari bibit sampai siap panen dengan ukuran dan kualitas yang maksimal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31" name="Text Placeholder 33"/>
          <p:cNvSpPr txBox="1">
            <a:spLocks/>
          </p:cNvSpPr>
          <p:nvPr/>
        </p:nvSpPr>
        <p:spPr>
          <a:xfrm>
            <a:off x="2771776" y="3691467"/>
            <a:ext cx="1546225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3"/>
                </a:solidFill>
                <a:latin typeface="Roboto medium"/>
                <a:cs typeface="Roboto medium"/>
              </a:rPr>
              <a:t>Kecepatan Tumbuh</a:t>
            </a:r>
            <a:endParaRPr lang="en-AU" sz="1200" dirty="0">
              <a:solidFill>
                <a:schemeClr val="accent3"/>
              </a:solidFill>
              <a:latin typeface="Roboto medium"/>
              <a:cs typeface="Roboto medium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855914" y="1625601"/>
            <a:ext cx="1398587" cy="1866900"/>
            <a:chOff x="1447863" y="1680671"/>
            <a:chExt cx="1256032" cy="1256032"/>
          </a:xfrm>
        </p:grpSpPr>
        <p:sp>
          <p:nvSpPr>
            <p:cNvPr id="33" name="Donut 32"/>
            <p:cNvSpPr/>
            <p:nvPr/>
          </p:nvSpPr>
          <p:spPr>
            <a:xfrm>
              <a:off x="1447863" y="1680671"/>
              <a:ext cx="1256032" cy="1256032"/>
            </a:xfrm>
            <a:prstGeom prst="donut">
              <a:avLst>
                <a:gd name="adj" fmla="val 741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/>
            <p:cNvSpPr/>
            <p:nvPr/>
          </p:nvSpPr>
          <p:spPr>
            <a:xfrm>
              <a:off x="1447863" y="1680671"/>
              <a:ext cx="1256032" cy="1256032"/>
            </a:xfrm>
            <a:prstGeom prst="blockArc">
              <a:avLst>
                <a:gd name="adj1" fmla="val 16210169"/>
                <a:gd name="adj2" fmla="val 12575004"/>
                <a:gd name="adj3" fmla="val 113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3078163" y="5723468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BAMBU</a:t>
            </a:r>
            <a:endParaRPr lang="en-US" sz="900" spc="150" dirty="0"/>
          </a:p>
        </p:txBody>
      </p:sp>
      <p:sp>
        <p:nvSpPr>
          <p:cNvPr id="36" name="Rectangle 35"/>
          <p:cNvSpPr/>
          <p:nvPr/>
        </p:nvSpPr>
        <p:spPr>
          <a:xfrm>
            <a:off x="3094801" y="2247900"/>
            <a:ext cx="925574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2400" dirty="0">
                <a:solidFill>
                  <a:schemeClr val="accent3"/>
                </a:solidFill>
                <a:latin typeface="Roboto black"/>
                <a:cs typeface="Roboto black"/>
              </a:rPr>
              <a:t>7-8 th</a:t>
            </a:r>
            <a:endParaRPr lang="en-US" sz="2400" dirty="0">
              <a:solidFill>
                <a:schemeClr val="accent3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70158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 animBg="1"/>
      <p:bldP spid="42" grpId="0"/>
      <p:bldP spid="44" grpId="0"/>
      <p:bldP spid="45" grpId="0"/>
      <p:bldP spid="47" grpId="0" animBg="1"/>
      <p:bldP spid="48" grpId="0"/>
      <p:bldP spid="51" grpId="0"/>
      <p:bldP spid="57" grpId="0"/>
      <p:bldP spid="6" grpId="0" animBg="1"/>
      <p:bldP spid="7" grpId="0"/>
      <p:bldP spid="30" grpId="0"/>
      <p:bldP spid="31" grpId="0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2"/>
          <p:cNvSpPr txBox="1">
            <a:spLocks/>
          </p:cNvSpPr>
          <p:nvPr/>
        </p:nvSpPr>
        <p:spPr bwMode="auto">
          <a:xfrm>
            <a:off x="4806951" y="4349751"/>
            <a:ext cx="1546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Sengon LVL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39" name="Text Placeholder 33"/>
          <p:cNvSpPr txBox="1">
            <a:spLocks/>
          </p:cNvSpPr>
          <p:nvPr/>
        </p:nvSpPr>
        <p:spPr>
          <a:xfrm>
            <a:off x="4806951" y="3920067"/>
            <a:ext cx="1546225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5"/>
                </a:solidFill>
                <a:latin typeface="Roboto medium"/>
                <a:cs typeface="Roboto medium"/>
              </a:rPr>
              <a:t>Harga Produk</a:t>
            </a:r>
            <a:endParaRPr lang="en-AU" sz="1200" dirty="0">
              <a:solidFill>
                <a:schemeClr val="accent5"/>
              </a:solidFill>
              <a:latin typeface="Roboto medium"/>
              <a:cs typeface="Roboto medium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4881564" y="1773767"/>
            <a:ext cx="1400175" cy="1864784"/>
            <a:chOff x="1447864" y="1680671"/>
            <a:chExt cx="1256032" cy="1256032"/>
          </a:xfrm>
        </p:grpSpPr>
        <p:sp>
          <p:nvSpPr>
            <p:cNvPr id="52" name="Donut 51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5334428"/>
                <a:gd name="adj3" fmla="val 14348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5103813" y="5192185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SENGON</a:t>
            </a:r>
            <a:endParaRPr lang="en-US" sz="900" spc="150" dirty="0"/>
          </a:p>
        </p:txBody>
      </p:sp>
      <p:sp>
        <p:nvSpPr>
          <p:cNvPr id="42" name="Rectangle 41"/>
          <p:cNvSpPr/>
          <p:nvPr/>
        </p:nvSpPr>
        <p:spPr>
          <a:xfrm>
            <a:off x="5100531" y="2476500"/>
            <a:ext cx="941604" cy="3000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1500" dirty="0">
                <a:solidFill>
                  <a:schemeClr val="accent5"/>
                </a:solidFill>
                <a:latin typeface="Roboto black"/>
                <a:cs typeface="Roboto black"/>
              </a:rPr>
              <a:t>US $ 500</a:t>
            </a:r>
            <a:endParaRPr lang="en-US" sz="1500" dirty="0">
              <a:solidFill>
                <a:schemeClr val="accent5"/>
              </a:solidFill>
              <a:latin typeface="Roboto black"/>
              <a:cs typeface="Roboto black"/>
            </a:endParaRPr>
          </a:p>
        </p:txBody>
      </p:sp>
      <p:sp>
        <p:nvSpPr>
          <p:cNvPr id="44" name="Text Placeholder 32"/>
          <p:cNvSpPr txBox="1">
            <a:spLocks/>
          </p:cNvSpPr>
          <p:nvPr/>
        </p:nvSpPr>
        <p:spPr bwMode="auto">
          <a:xfrm>
            <a:off x="6805614" y="4349751"/>
            <a:ext cx="1544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Bamboo LVL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45" name="Text Placeholder 33"/>
          <p:cNvSpPr txBox="1">
            <a:spLocks/>
          </p:cNvSpPr>
          <p:nvPr/>
        </p:nvSpPr>
        <p:spPr>
          <a:xfrm>
            <a:off x="6805614" y="3920067"/>
            <a:ext cx="1544637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6"/>
                </a:solidFill>
                <a:latin typeface="Roboto medium"/>
                <a:cs typeface="Roboto medium"/>
              </a:rPr>
              <a:t>Harga Produk</a:t>
            </a:r>
            <a:endParaRPr lang="en-AU" sz="1200" dirty="0">
              <a:solidFill>
                <a:schemeClr val="accent6"/>
              </a:solidFill>
              <a:latin typeface="Roboto medium"/>
              <a:cs typeface="Roboto medium"/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6880225" y="1773767"/>
            <a:ext cx="1398588" cy="1864784"/>
            <a:chOff x="1447864" y="1680671"/>
            <a:chExt cx="1256032" cy="1256032"/>
          </a:xfrm>
        </p:grpSpPr>
        <p:sp>
          <p:nvSpPr>
            <p:cNvPr id="49" name="Donut 48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12933166"/>
                <a:gd name="adj3" fmla="val 1220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7102475" y="5192185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BAMBU</a:t>
            </a:r>
            <a:endParaRPr lang="en-US" sz="900" spc="150" dirty="0"/>
          </a:p>
        </p:txBody>
      </p:sp>
      <p:sp>
        <p:nvSpPr>
          <p:cNvPr id="48" name="Rectangle 47"/>
          <p:cNvSpPr/>
          <p:nvPr/>
        </p:nvSpPr>
        <p:spPr>
          <a:xfrm>
            <a:off x="7111098" y="2455333"/>
            <a:ext cx="941604" cy="3000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1500" dirty="0">
                <a:solidFill>
                  <a:schemeClr val="accent6"/>
                </a:solidFill>
                <a:latin typeface="Roboto black"/>
                <a:cs typeface="Roboto black"/>
              </a:rPr>
              <a:t>US $ 800</a:t>
            </a:r>
            <a:endParaRPr lang="en-US" sz="1500" dirty="0">
              <a:solidFill>
                <a:schemeClr val="accent6"/>
              </a:solidFill>
              <a:latin typeface="Roboto black"/>
              <a:cs typeface="Roboto blac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7838" y="626533"/>
            <a:ext cx="8178800" cy="30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d-ID" b="1" dirty="0" smtClean="0">
                <a:cs typeface="+mn-cs"/>
              </a:rPr>
              <a:t>Sengon dan Bambu </a:t>
            </a:r>
            <a:r>
              <a:rPr lang="id-ID" sz="14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(Biaya Investasi &amp; Harga Produk)</a:t>
            </a:r>
            <a:endParaRPr lang="en-US" sz="1400" b="1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B38DEEF-702A-2949-BC2B-3CE6F3BDE853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1150" name="Slide Number Placeholder 3"/>
          <p:cNvSpPr txBox="1">
            <a:spLocks/>
          </p:cNvSpPr>
          <p:nvPr/>
        </p:nvSpPr>
        <p:spPr bwMode="auto">
          <a:xfrm>
            <a:off x="8604251" y="6256867"/>
            <a:ext cx="322263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fld id="{8F4F2172-0577-5D4B-9C49-A6887114F1F3}" type="slidenum">
              <a:rPr lang="en-US" sz="1000">
                <a:solidFill>
                  <a:srgbClr val="7F7F7F"/>
                </a:solidFill>
                <a:latin typeface="Roboto Light" charset="0"/>
                <a:cs typeface="Roboto Light" charset="0"/>
              </a:rPr>
              <a:pPr algn="ctr" eaLnBrk="1" hangingPunct="1"/>
              <a:t>11</a:t>
            </a:fld>
            <a:endParaRPr lang="en-US" sz="1000">
              <a:solidFill>
                <a:srgbClr val="7F7F7F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51" name="Text Placeholder 32"/>
          <p:cNvSpPr txBox="1">
            <a:spLocks/>
          </p:cNvSpPr>
          <p:nvPr/>
        </p:nvSpPr>
        <p:spPr bwMode="auto">
          <a:xfrm>
            <a:off x="782639" y="4349751"/>
            <a:ext cx="1546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750"/>
              </a:spcBef>
              <a:buFont typeface="Arial" charset="0"/>
              <a:buNone/>
            </a:pPr>
            <a:r>
              <a:rPr lang="id-ID" sz="1100" dirty="0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Mesin produksi Sengon </a:t>
            </a:r>
            <a:r>
              <a:rPr lang="en-US" sz="1100" dirty="0">
                <a:solidFill>
                  <a:schemeClr val="tx2"/>
                </a:solidFill>
                <a:latin typeface="Roboto light" charset="0"/>
                <a:cs typeface="Roboto light" charset="0"/>
              </a:rPr>
              <a:t>LVL and </a:t>
            </a:r>
            <a:r>
              <a:rPr lang="en-US" sz="1100" dirty="0" err="1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kayu</a:t>
            </a:r>
            <a:r>
              <a:rPr lang="en-US" sz="1100" dirty="0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 lapis.</a:t>
            </a:r>
            <a:endParaRPr lang="en-US" sz="1100" dirty="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57" name="Text Placeholder 33"/>
          <p:cNvSpPr txBox="1">
            <a:spLocks/>
          </p:cNvSpPr>
          <p:nvPr/>
        </p:nvSpPr>
        <p:spPr bwMode="auto">
          <a:xfrm>
            <a:off x="641351" y="3920067"/>
            <a:ext cx="1687513" cy="37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id-ID" sz="1200">
                <a:solidFill>
                  <a:schemeClr val="accent1"/>
                </a:solidFill>
                <a:latin typeface="Roboto medium" charset="0"/>
                <a:cs typeface="Roboto medium" charset="0"/>
              </a:rPr>
              <a:t>Biaya Investasi</a:t>
            </a:r>
            <a:endParaRPr lang="en-AU" sz="1200">
              <a:solidFill>
                <a:schemeClr val="accent1"/>
              </a:solidFill>
              <a:latin typeface="Roboto medium" charset="0"/>
              <a:cs typeface="Roboto medium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57250" y="1773767"/>
            <a:ext cx="1398588" cy="1864784"/>
            <a:chOff x="1447864" y="1680671"/>
            <a:chExt cx="1256032" cy="1256032"/>
          </a:xfrm>
        </p:grpSpPr>
        <p:sp>
          <p:nvSpPr>
            <p:cNvPr id="3" name="Donut 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Block Arc 1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0"/>
                <a:gd name="adj3" fmla="val 1181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9500" y="5192185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SENGON</a:t>
            </a:r>
            <a:endParaRPr lang="en-US" sz="900" spc="15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1514" y="2396067"/>
            <a:ext cx="1747837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id-ID" sz="1500">
                <a:solidFill>
                  <a:schemeClr val="accent1"/>
                </a:solidFill>
                <a:latin typeface="Roboto black" charset="0"/>
                <a:cs typeface="Roboto black" charset="0"/>
              </a:rPr>
              <a:t>US$ 15.000</a:t>
            </a:r>
          </a:p>
          <a:p>
            <a:pPr algn="ctr"/>
            <a:r>
              <a:rPr lang="id-ID" sz="1500">
                <a:solidFill>
                  <a:schemeClr val="accent1"/>
                </a:solidFill>
                <a:latin typeface="Roboto black" charset="0"/>
                <a:cs typeface="Roboto black" charset="0"/>
              </a:rPr>
              <a:t>/set</a:t>
            </a:r>
            <a:endParaRPr lang="en-US" sz="1500">
              <a:solidFill>
                <a:schemeClr val="accent1"/>
              </a:solidFill>
              <a:latin typeface="Roboto black" charset="0"/>
              <a:cs typeface="Roboto black" charset="0"/>
            </a:endParaRPr>
          </a:p>
        </p:txBody>
      </p:sp>
      <p:sp>
        <p:nvSpPr>
          <p:cNvPr id="30" name="Text Placeholder 32"/>
          <p:cNvSpPr txBox="1">
            <a:spLocks/>
          </p:cNvSpPr>
          <p:nvPr/>
        </p:nvSpPr>
        <p:spPr bwMode="auto">
          <a:xfrm>
            <a:off x="2781300" y="4366684"/>
            <a:ext cx="1544638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750"/>
              </a:spcBef>
              <a:buFont typeface="Arial" charset="0"/>
              <a:buNone/>
            </a:pPr>
            <a:r>
              <a:rPr lang="en-US" sz="1100" dirty="0" err="1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Mesin</a:t>
            </a:r>
            <a:r>
              <a:rPr lang="en-US" sz="1100" dirty="0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 press </a:t>
            </a:r>
            <a:r>
              <a:rPr lang="en-US" sz="1100" dirty="0" err="1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panas</a:t>
            </a:r>
            <a:r>
              <a:rPr lang="en-US" sz="1100" dirty="0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 </a:t>
            </a:r>
            <a:r>
              <a:rPr lang="en-US" sz="1100" dirty="0" err="1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kayu</a:t>
            </a:r>
            <a:r>
              <a:rPr lang="en-US" sz="1100" dirty="0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 lapis </a:t>
            </a:r>
            <a:r>
              <a:rPr lang="en-US" sz="1100" dirty="0" err="1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bambu</a:t>
            </a:r>
            <a:r>
              <a:rPr lang="en-US" sz="1100" dirty="0" smtClean="0">
                <a:solidFill>
                  <a:schemeClr val="tx2"/>
                </a:solidFill>
                <a:latin typeface="Roboto light" charset="0"/>
                <a:cs typeface="Roboto light" charset="0"/>
              </a:rPr>
              <a:t> </a:t>
            </a:r>
            <a:endParaRPr lang="en-US" sz="1100" dirty="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31" name="Text Placeholder 33"/>
          <p:cNvSpPr txBox="1">
            <a:spLocks/>
          </p:cNvSpPr>
          <p:nvPr/>
        </p:nvSpPr>
        <p:spPr>
          <a:xfrm>
            <a:off x="2690813" y="3920067"/>
            <a:ext cx="1712912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3"/>
                </a:solidFill>
                <a:latin typeface="Roboto medium"/>
                <a:cs typeface="Roboto medium"/>
              </a:rPr>
              <a:t>Biaya Investasi</a:t>
            </a:r>
            <a:endParaRPr lang="en-AU" sz="1200" dirty="0">
              <a:solidFill>
                <a:schemeClr val="accent3"/>
              </a:solidFill>
              <a:latin typeface="Roboto medium"/>
              <a:cs typeface="Roboto medium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855914" y="1773767"/>
            <a:ext cx="1398587" cy="1864784"/>
            <a:chOff x="1447864" y="1680671"/>
            <a:chExt cx="1256032" cy="1256032"/>
          </a:xfrm>
        </p:grpSpPr>
        <p:sp>
          <p:nvSpPr>
            <p:cNvPr id="33" name="Donut 3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12607187"/>
                <a:gd name="adj3" fmla="val 1194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3078163" y="5192185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BAMBU</a:t>
            </a:r>
            <a:endParaRPr lang="en-US" sz="900" spc="150" dirty="0"/>
          </a:p>
        </p:txBody>
      </p:sp>
      <p:sp>
        <p:nvSpPr>
          <p:cNvPr id="36" name="Rectangle 35"/>
          <p:cNvSpPr/>
          <p:nvPr/>
        </p:nvSpPr>
        <p:spPr>
          <a:xfrm>
            <a:off x="3043505" y="2396067"/>
            <a:ext cx="1028166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1500" dirty="0">
                <a:cs typeface="Arial" charset="0"/>
              </a:rPr>
              <a:t>US$ </a:t>
            </a:r>
            <a:r>
              <a:rPr lang="en-US" sz="1500" dirty="0">
                <a:cs typeface="Arial" charset="0"/>
              </a:rPr>
              <a:t>50.000</a:t>
            </a:r>
            <a:endParaRPr lang="id-ID" sz="1500" dirty="0">
              <a:cs typeface="Arial" charset="0"/>
            </a:endParaRPr>
          </a:p>
          <a:p>
            <a:pPr algn="ctr">
              <a:defRPr/>
            </a:pPr>
            <a:r>
              <a:rPr lang="id-ID" sz="1500" dirty="0">
                <a:cs typeface="Arial" charset="0"/>
              </a:rPr>
              <a:t>/set</a:t>
            </a:r>
            <a:endParaRPr lang="en-US" sz="1500" dirty="0">
              <a:solidFill>
                <a:schemeClr val="accent3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979605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 animBg="1"/>
      <p:bldP spid="42" grpId="0"/>
      <p:bldP spid="44" grpId="0"/>
      <p:bldP spid="45" grpId="0"/>
      <p:bldP spid="47" grpId="0" animBg="1"/>
      <p:bldP spid="48" grpId="0"/>
      <p:bldP spid="51" grpId="0"/>
      <p:bldP spid="57" grpId="0"/>
      <p:bldP spid="6" grpId="0" animBg="1"/>
      <p:bldP spid="7" grpId="0"/>
      <p:bldP spid="30" grpId="0"/>
      <p:bldP spid="31" grpId="0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2"/>
          <p:cNvSpPr txBox="1">
            <a:spLocks/>
          </p:cNvSpPr>
          <p:nvPr/>
        </p:nvSpPr>
        <p:spPr bwMode="auto">
          <a:xfrm>
            <a:off x="4714876" y="4163484"/>
            <a:ext cx="1810971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id-ID" sz="1100" dirty="0">
                <a:solidFill>
                  <a:schemeClr val="tx2"/>
                </a:solidFill>
                <a:latin typeface="Roboto light" charset="0"/>
                <a:cs typeface="Roboto light" charset="0"/>
              </a:rPr>
              <a:t>Berdasarkan data Kemenperin terdapat lebih dari 100 unit usaha pengolahan kayu sengon skala medium sampai besar</a:t>
            </a:r>
            <a:endParaRPr lang="en-US" sz="1100" dirty="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4817077" y="1557867"/>
            <a:ext cx="1645872" cy="1866900"/>
            <a:chOff x="1447864" y="1680671"/>
            <a:chExt cx="1256032" cy="1256032"/>
          </a:xfrm>
        </p:grpSpPr>
        <p:sp>
          <p:nvSpPr>
            <p:cNvPr id="52" name="Donut 51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3793687"/>
                <a:gd name="adj3" fmla="val 1168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5103813" y="5367867"/>
            <a:ext cx="952500" cy="48471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SENGON</a:t>
            </a:r>
            <a:endParaRPr lang="en-US" sz="900" spc="150" dirty="0"/>
          </a:p>
        </p:txBody>
      </p:sp>
      <p:sp>
        <p:nvSpPr>
          <p:cNvPr id="42" name="Rectangle 41"/>
          <p:cNvSpPr/>
          <p:nvPr/>
        </p:nvSpPr>
        <p:spPr>
          <a:xfrm>
            <a:off x="5204061" y="2272026"/>
            <a:ext cx="832599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2400" dirty="0">
                <a:solidFill>
                  <a:schemeClr val="accent5"/>
                </a:solidFill>
                <a:latin typeface="Roboto black"/>
                <a:cs typeface="Roboto black"/>
              </a:rPr>
              <a:t>&gt;100</a:t>
            </a:r>
            <a:endParaRPr lang="en-US" sz="2400" dirty="0">
              <a:solidFill>
                <a:schemeClr val="accent5"/>
              </a:solidFill>
              <a:latin typeface="Roboto black"/>
              <a:cs typeface="Roboto black"/>
            </a:endParaRPr>
          </a:p>
        </p:txBody>
      </p:sp>
      <p:sp>
        <p:nvSpPr>
          <p:cNvPr id="44" name="Text Placeholder 32"/>
          <p:cNvSpPr txBox="1">
            <a:spLocks/>
          </p:cNvSpPr>
          <p:nvPr/>
        </p:nvSpPr>
        <p:spPr bwMode="auto">
          <a:xfrm>
            <a:off x="6796089" y="4176184"/>
            <a:ext cx="1544637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750"/>
              </a:spcBef>
              <a:buFont typeface="Arial" charset="0"/>
              <a:buNone/>
            </a:pPr>
            <a:r>
              <a:rPr lang="id-ID" sz="1100" dirty="0">
                <a:solidFill>
                  <a:schemeClr val="tx2"/>
                </a:solidFill>
                <a:latin typeface="Roboto light" charset="0"/>
                <a:cs typeface="Roboto light" charset="0"/>
              </a:rPr>
              <a:t>Sampai saat ini hanya 1 unit industri bambu laminasi dengan teknologi </a:t>
            </a:r>
            <a:r>
              <a:rPr lang="id-ID" sz="1100" i="1" dirty="0">
                <a:solidFill>
                  <a:schemeClr val="tx2"/>
                </a:solidFill>
                <a:latin typeface="Roboto light" charset="0"/>
                <a:cs typeface="Roboto light" charset="0"/>
              </a:rPr>
              <a:t>strand woven</a:t>
            </a:r>
            <a:endParaRPr lang="en-US" sz="1100" i="1" dirty="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45" name="Text Placeholder 33"/>
          <p:cNvSpPr txBox="1">
            <a:spLocks/>
          </p:cNvSpPr>
          <p:nvPr/>
        </p:nvSpPr>
        <p:spPr>
          <a:xfrm>
            <a:off x="6826250" y="3729567"/>
            <a:ext cx="1544638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6"/>
                </a:solidFill>
                <a:latin typeface="Roboto medium"/>
                <a:cs typeface="Roboto medium"/>
              </a:rPr>
              <a:t>Industri Bambu</a:t>
            </a:r>
            <a:endParaRPr lang="en-AU" sz="1200" dirty="0">
              <a:solidFill>
                <a:schemeClr val="accent6"/>
              </a:solidFill>
              <a:latin typeface="Roboto medium"/>
              <a:cs typeface="Roboto medium"/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6750050" y="1557867"/>
            <a:ext cx="1590676" cy="1866900"/>
            <a:chOff x="1447864" y="1680671"/>
            <a:chExt cx="1256032" cy="1256032"/>
          </a:xfrm>
        </p:grpSpPr>
        <p:sp>
          <p:nvSpPr>
            <p:cNvPr id="49" name="Donut 48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9513426"/>
                <a:gd name="adj3" fmla="val 1154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7123113" y="5367867"/>
            <a:ext cx="952500" cy="48471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BAMBU</a:t>
            </a:r>
            <a:endParaRPr lang="en-US" sz="900" spc="150" dirty="0"/>
          </a:p>
        </p:txBody>
      </p:sp>
      <p:sp>
        <p:nvSpPr>
          <p:cNvPr id="48" name="Rectangle 47"/>
          <p:cNvSpPr/>
          <p:nvPr/>
        </p:nvSpPr>
        <p:spPr>
          <a:xfrm>
            <a:off x="7099432" y="2272026"/>
            <a:ext cx="891911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2400" dirty="0">
                <a:solidFill>
                  <a:schemeClr val="accent6"/>
                </a:solidFill>
                <a:latin typeface="Roboto black"/>
                <a:cs typeface="Roboto black"/>
              </a:rPr>
              <a:t>1 unit</a:t>
            </a:r>
            <a:endParaRPr lang="en-US" sz="2400" dirty="0">
              <a:solidFill>
                <a:schemeClr val="accent6"/>
              </a:solidFill>
              <a:latin typeface="Roboto black"/>
              <a:cs typeface="Roboto blac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7838" y="626533"/>
            <a:ext cx="8178800" cy="30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d-ID" b="1" dirty="0" smtClean="0">
                <a:cs typeface="+mn-cs"/>
              </a:rPr>
              <a:t>Sengon dan Bambu </a:t>
            </a:r>
            <a:r>
              <a:rPr lang="id-ID" sz="14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(Pendapatan Masyarakat &amp; Jumlah Industri)</a:t>
            </a:r>
            <a:endParaRPr lang="en-US" sz="1400" b="1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F132AE4-8B4D-5249-99DB-75B9AA978394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3197" name="Slide Number Placeholder 3"/>
          <p:cNvSpPr txBox="1">
            <a:spLocks/>
          </p:cNvSpPr>
          <p:nvPr/>
        </p:nvSpPr>
        <p:spPr bwMode="auto">
          <a:xfrm>
            <a:off x="8604251" y="6256867"/>
            <a:ext cx="322263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12813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fld id="{D8871B8F-947E-AE44-B288-038E38EEE241}" type="slidenum">
              <a:rPr lang="en-US" sz="1000">
                <a:solidFill>
                  <a:srgbClr val="7F7F7F"/>
                </a:solidFill>
                <a:latin typeface="Roboto Light" charset="0"/>
                <a:cs typeface="Roboto Light" charset="0"/>
              </a:rPr>
              <a:pPr algn="ctr" eaLnBrk="1" hangingPunct="1"/>
              <a:t>12</a:t>
            </a:fld>
            <a:endParaRPr lang="en-US" sz="1000">
              <a:solidFill>
                <a:srgbClr val="7F7F7F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51" name="Text Placeholder 32"/>
          <p:cNvSpPr txBox="1">
            <a:spLocks/>
          </p:cNvSpPr>
          <p:nvPr/>
        </p:nvSpPr>
        <p:spPr bwMode="auto">
          <a:xfrm>
            <a:off x="712789" y="4176184"/>
            <a:ext cx="1544637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ts val="750"/>
              </a:spcBef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Rata-rata pendapatan pemilik tanaman sengon harga/m3</a:t>
            </a:r>
            <a:endParaRPr lang="en-US" sz="1100">
              <a:solidFill>
                <a:schemeClr val="tx2"/>
              </a:solidFill>
              <a:latin typeface="Roboto light" charset="0"/>
              <a:cs typeface="Roboto light" charset="0"/>
            </a:endParaRPr>
          </a:p>
        </p:txBody>
      </p:sp>
      <p:sp>
        <p:nvSpPr>
          <p:cNvPr id="57" name="Text Placeholder 33"/>
          <p:cNvSpPr txBox="1">
            <a:spLocks/>
          </p:cNvSpPr>
          <p:nvPr/>
        </p:nvSpPr>
        <p:spPr bwMode="auto">
          <a:xfrm>
            <a:off x="638176" y="3729567"/>
            <a:ext cx="1687513" cy="37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id-ID" sz="1200">
                <a:solidFill>
                  <a:schemeClr val="accent1"/>
                </a:solidFill>
                <a:latin typeface="Roboto medium" charset="0"/>
                <a:cs typeface="Roboto medium" charset="0"/>
              </a:rPr>
              <a:t>Pendapatan Masyarakat</a:t>
            </a:r>
            <a:endParaRPr lang="en-AU" sz="1200">
              <a:solidFill>
                <a:schemeClr val="accent1"/>
              </a:solidFill>
              <a:latin typeface="Roboto medium" charset="0"/>
              <a:cs typeface="Roboto medium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7200" y="1557867"/>
            <a:ext cx="2133600" cy="1866900"/>
            <a:chOff x="1447864" y="1680671"/>
            <a:chExt cx="1256032" cy="1256032"/>
          </a:xfrm>
        </p:grpSpPr>
        <p:sp>
          <p:nvSpPr>
            <p:cNvPr id="3" name="Donut 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Block Arc 1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0"/>
                <a:gd name="adj3" fmla="val 1181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9500" y="5350934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SENGON</a:t>
            </a:r>
            <a:endParaRPr lang="en-US" sz="900" spc="15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3091" y="2242366"/>
            <a:ext cx="15411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1600" dirty="0">
                <a:solidFill>
                  <a:schemeClr val="accent1"/>
                </a:solidFill>
                <a:latin typeface="Roboto black" charset="0"/>
                <a:cs typeface="Roboto black" charset="0"/>
              </a:rPr>
              <a:t>Rp, 37.551.058</a:t>
            </a:r>
          </a:p>
          <a:p>
            <a:pPr algn="ctr"/>
            <a:r>
              <a:rPr lang="id-ID" sz="1600" dirty="0">
                <a:solidFill>
                  <a:schemeClr val="accent1"/>
                </a:solidFill>
                <a:latin typeface="Roboto black" charset="0"/>
                <a:cs typeface="Roboto black" charset="0"/>
              </a:rPr>
              <a:t>/ha/tahun</a:t>
            </a:r>
            <a:endParaRPr lang="en-US" sz="1600" dirty="0">
              <a:solidFill>
                <a:schemeClr val="accent1"/>
              </a:solidFill>
              <a:latin typeface="Roboto black" charset="0"/>
              <a:cs typeface="Roboto black" charset="0"/>
            </a:endParaRPr>
          </a:p>
        </p:txBody>
      </p:sp>
      <p:sp>
        <p:nvSpPr>
          <p:cNvPr id="30" name="Text Placeholder 32"/>
          <p:cNvSpPr txBox="1">
            <a:spLocks/>
          </p:cNvSpPr>
          <p:nvPr/>
        </p:nvSpPr>
        <p:spPr bwMode="auto">
          <a:xfrm>
            <a:off x="2738439" y="4176184"/>
            <a:ext cx="1546225" cy="11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685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id-ID" sz="1100">
                <a:solidFill>
                  <a:schemeClr val="tx2"/>
                </a:solidFill>
                <a:latin typeface="Roboto light" charset="0"/>
                <a:cs typeface="Roboto light" charset="0"/>
              </a:rPr>
              <a:t>Rata-rata pendapatan masyarakat per harga batang bambu</a:t>
            </a:r>
            <a:r>
              <a:rPr lang="en-US" sz="700">
                <a:solidFill>
                  <a:schemeClr val="tx2"/>
                </a:solidFill>
                <a:latin typeface="Roboto light" charset="0"/>
                <a:cs typeface="Roboto light" charset="0"/>
              </a:rPr>
              <a:t>.</a:t>
            </a:r>
          </a:p>
        </p:txBody>
      </p:sp>
      <p:sp>
        <p:nvSpPr>
          <p:cNvPr id="31" name="Text Placeholder 33"/>
          <p:cNvSpPr txBox="1">
            <a:spLocks/>
          </p:cNvSpPr>
          <p:nvPr/>
        </p:nvSpPr>
        <p:spPr>
          <a:xfrm>
            <a:off x="2690813" y="3729567"/>
            <a:ext cx="1712912" cy="3725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3"/>
                </a:solidFill>
                <a:latin typeface="Roboto medium"/>
                <a:cs typeface="Roboto medium"/>
              </a:rPr>
              <a:t>Pendapatan Masyarakat</a:t>
            </a:r>
            <a:endParaRPr lang="en-AU" sz="1200" dirty="0">
              <a:solidFill>
                <a:schemeClr val="accent3"/>
              </a:solidFill>
              <a:latin typeface="Roboto medium"/>
              <a:cs typeface="Roboto medium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852739" y="1557867"/>
            <a:ext cx="1719261" cy="1866900"/>
            <a:chOff x="1447864" y="1680671"/>
            <a:chExt cx="1256032" cy="1256032"/>
          </a:xfrm>
        </p:grpSpPr>
        <p:sp>
          <p:nvSpPr>
            <p:cNvPr id="33" name="Donut 32"/>
            <p:cNvSpPr/>
            <p:nvPr/>
          </p:nvSpPr>
          <p:spPr>
            <a:xfrm>
              <a:off x="1447864" y="1680671"/>
              <a:ext cx="1256032" cy="1256032"/>
            </a:xfrm>
            <a:prstGeom prst="donut">
              <a:avLst>
                <a:gd name="adj" fmla="val 1168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/>
            <p:cNvSpPr/>
            <p:nvPr/>
          </p:nvSpPr>
          <p:spPr>
            <a:xfrm>
              <a:off x="1447864" y="1680671"/>
              <a:ext cx="1256032" cy="1256032"/>
            </a:xfrm>
            <a:prstGeom prst="blockArc">
              <a:avLst>
                <a:gd name="adj1" fmla="val 16162069"/>
                <a:gd name="adj2" fmla="val 3446494"/>
                <a:gd name="adj3" fmla="val 937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3078163" y="5350934"/>
            <a:ext cx="952500" cy="4868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d-ID" sz="900" spc="150" dirty="0"/>
              <a:t>BAMBU</a:t>
            </a:r>
            <a:endParaRPr lang="en-US" sz="900" spc="150" dirty="0"/>
          </a:p>
        </p:txBody>
      </p:sp>
      <p:sp>
        <p:nvSpPr>
          <p:cNvPr id="36" name="Rectangle 35"/>
          <p:cNvSpPr/>
          <p:nvPr/>
        </p:nvSpPr>
        <p:spPr>
          <a:xfrm>
            <a:off x="2994106" y="2230318"/>
            <a:ext cx="148341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id-ID" sz="1600" dirty="0">
                <a:solidFill>
                  <a:schemeClr val="accent3"/>
                </a:solidFill>
                <a:latin typeface="Roboto black"/>
                <a:cs typeface="Roboto black"/>
              </a:rPr>
              <a:t>Rp.10.600.000</a:t>
            </a:r>
          </a:p>
          <a:p>
            <a:pPr algn="ctr">
              <a:defRPr/>
            </a:pPr>
            <a:r>
              <a:rPr lang="id-ID" sz="1600" dirty="0">
                <a:solidFill>
                  <a:schemeClr val="accent3"/>
                </a:solidFill>
                <a:latin typeface="Roboto black"/>
                <a:cs typeface="Roboto black"/>
              </a:rPr>
              <a:t>/ha/tahun </a:t>
            </a:r>
            <a:endParaRPr lang="en-US" sz="1600" dirty="0">
              <a:solidFill>
                <a:schemeClr val="accent3"/>
              </a:solidFill>
              <a:latin typeface="Roboto black"/>
              <a:cs typeface="Roboto black"/>
            </a:endParaRPr>
          </a:p>
        </p:txBody>
      </p:sp>
      <p:sp>
        <p:nvSpPr>
          <p:cNvPr id="37" name="Text Placeholder 33"/>
          <p:cNvSpPr txBox="1">
            <a:spLocks/>
          </p:cNvSpPr>
          <p:nvPr/>
        </p:nvSpPr>
        <p:spPr>
          <a:xfrm>
            <a:off x="4765676" y="3725334"/>
            <a:ext cx="1546225" cy="37041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d-ID" sz="1200" dirty="0">
                <a:solidFill>
                  <a:schemeClr val="accent5"/>
                </a:solidFill>
                <a:latin typeface="Roboto medium"/>
                <a:cs typeface="Roboto medium"/>
              </a:rPr>
              <a:t>Industri Sengon</a:t>
            </a:r>
            <a:endParaRPr lang="en-AU" sz="1200" dirty="0">
              <a:solidFill>
                <a:schemeClr val="accent5"/>
              </a:solidFill>
              <a:latin typeface="Roboto medium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5602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  <p:bldP spid="42" grpId="0"/>
      <p:bldP spid="44" grpId="0"/>
      <p:bldP spid="45" grpId="0"/>
      <p:bldP spid="47" grpId="0" animBg="1"/>
      <p:bldP spid="48" grpId="0"/>
      <p:bldP spid="51" grpId="0"/>
      <p:bldP spid="57" grpId="0"/>
      <p:bldP spid="6" grpId="0" animBg="1"/>
      <p:bldP spid="7" grpId="0"/>
      <p:bldP spid="30" grpId="0"/>
      <p:bldP spid="31" grpId="0"/>
      <p:bldP spid="35" grpId="0" animBg="1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Indobamboo log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9" y="762000"/>
            <a:ext cx="6955136" cy="36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181600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ambria Math" pitchFamily="18" charset="0"/>
                <a:ea typeface="Cambria Math" pitchFamily="18" charset="0"/>
              </a:rPr>
              <a:t>TERIMA KASIH</a:t>
            </a:r>
            <a:endParaRPr lang="en-US" sz="44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ekerjaan\YBL\Project\2016\COP 22\Materi\Foto\Indobamboo\Indobamboo Process Picture\!Our Workshop Ba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505200"/>
            <a:ext cx="9144000" cy="19050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Kuliah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Tamu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‘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Meningkatkan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Keterserapan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Lulusan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Jurusan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Teknik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Sipil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Dunia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Kerja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’</a:t>
            </a:r>
            <a:b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Universitas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Negeri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Malang, 14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2017)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1676400"/>
            <a:ext cx="9144000" cy="1527175"/>
          </a:xfrm>
          <a:prstGeom prst="rect">
            <a:avLst/>
          </a:prstGeom>
          <a:solidFill>
            <a:srgbClr val="4D4D4D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Dipresentasikan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oleh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:</a:t>
            </a:r>
            <a:b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Arief</a:t>
            </a:r>
            <a:r>
              <a:rPr lang="en-US" sz="28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Rabik</a:t>
            </a:r>
            <a:r>
              <a:rPr lang="en-US" sz="28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(CEO PT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Indobamboo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Lestari)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ekerjaan\YBL\Project\2016\COP 22\Materi\Foto\Indobamboo\Indobamboo Process Picture\10.Proses Penganyam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4031" r="2699" b="13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7206" y="2438400"/>
            <a:ext cx="9144000" cy="1569660"/>
          </a:xfrm>
          <a:prstGeom prst="rect">
            <a:avLst/>
          </a:prstGeom>
          <a:solidFill>
            <a:srgbClr val="4D4D4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Membangun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yang </a:t>
            </a:r>
            <a:r>
              <a:rPr lang="en-US" sz="32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dapat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merestorasi</a:t>
            </a:r>
            <a:r>
              <a:rPr lang="en-US" sz="32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ekonomi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Indonesia </a:t>
            </a:r>
            <a:r>
              <a:rPr lang="en-US" sz="32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sekaligus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merestorasi</a:t>
            </a:r>
            <a:r>
              <a:rPr lang="en-US" sz="32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lanskap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di Indonesia</a:t>
            </a:r>
            <a:endParaRPr lang="en-US" sz="32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ekerjaan\YBL\Project\2017\Seribu Desa Bambu\Dokumentasi Kegiatan Flores\Bajawa Flores_Riyandoko ICRAF\DSCN5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b="1639"/>
          <a:stretch/>
        </p:blipFill>
        <p:spPr bwMode="auto">
          <a:xfrm>
            <a:off x="0" y="0"/>
            <a:ext cx="9127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81200"/>
            <a:ext cx="9127761" cy="11430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pPr marL="225425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berpotensi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7 </a:t>
            </a:r>
            <a:r>
              <a:rPr lang="en-US" sz="28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milyar</a:t>
            </a:r>
            <a:r>
              <a:rPr lang="en-US" sz="28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USD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masa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depan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Indonesia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429000"/>
            <a:ext cx="9144001" cy="1143000"/>
          </a:xfrm>
          <a:prstGeom prst="rect">
            <a:avLst/>
          </a:prstGeom>
          <a:solidFill>
            <a:srgbClr val="4D4D4D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0">
              <a:buFont typeface="Arial" pitchFamily="34" charset="0"/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diperkirakan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mampu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menyerap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sekitar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35 </a:t>
            </a:r>
            <a:r>
              <a:rPr lang="en-US" sz="28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juta</a:t>
            </a:r>
            <a:r>
              <a:rPr lang="en-US" sz="28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tenaga</a:t>
            </a:r>
            <a:r>
              <a:rPr lang="en-US" sz="2800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kerja</a:t>
            </a:r>
            <a:endParaRPr lang="en-US" sz="2800" dirty="0">
              <a:solidFill>
                <a:srgbClr val="BDDF4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" y="865057"/>
            <a:ext cx="9127761" cy="647700"/>
          </a:xfrm>
          <a:prstGeom prst="rect">
            <a:avLst/>
          </a:prstGeom>
          <a:solidFill>
            <a:srgbClr val="4D4D4D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Mengapa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BAMBU?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ekerjaan\YBL\Project\2017\Seribu Desa Bambu\Dokumentasi Kegiatan Flores\Bajawa Flores_Riyandoko ICRAF\DSCN5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639"/>
          <a:stretch/>
        </p:blipFill>
        <p:spPr bwMode="auto">
          <a:xfrm>
            <a:off x="0" y="0"/>
            <a:ext cx="9293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1096962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Nilai</a:t>
            </a:r>
            <a:r>
              <a:rPr lang="en-US" sz="3200" b="1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Lebih</a:t>
            </a:r>
            <a:r>
              <a:rPr lang="en-US" sz="3200" b="1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32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di Indonesia</a:t>
            </a:r>
            <a:endParaRPr lang="en-US" sz="32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9144000" cy="24384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pPr marL="398463" indent="-222250"/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Pertumbuhan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dua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kali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lebih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cepat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spesies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tertentu</a:t>
            </a:r>
            <a:endParaRPr lang="en-US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398463" indent="-222250"/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Dua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kali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rumpun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setiap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hektar</a:t>
            </a:r>
            <a:endParaRPr lang="en-US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398463" indent="-222250"/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Empat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kali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lebih</a:t>
            </a:r>
            <a:r>
              <a:rPr lang="en-US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produktif</a:t>
            </a:r>
            <a:endParaRPr lang="en-US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Pekerjaan\YBL\Project\2016\COP 22\Materi\Foto\Indobamboo\Indobamboo Process Picture\09.Proses Penjemuran ke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4937" r="2222" b="61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pPr marL="236538" algn="l"/>
            <a:r>
              <a:rPr lang="en-US" sz="28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Pemanfaatan</a:t>
            </a:r>
            <a:r>
              <a:rPr lang="en-US" sz="2800" b="1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2800" b="1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skala</a:t>
            </a:r>
            <a:r>
              <a:rPr lang="en-US" sz="2800" b="1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bahan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baku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setengah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jadi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: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2743200"/>
          </a:xfrm>
        </p:spPr>
        <p:txBody>
          <a:bodyPr>
            <a:normAutofit/>
          </a:bodyPr>
          <a:lstStyle/>
          <a:p>
            <a:pPr marL="576263" indent="-339725"/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Laminasi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(</a:t>
            </a:r>
            <a:r>
              <a:rPr lang="en-US" sz="2800" i="1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strandwoven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)</a:t>
            </a:r>
          </a:p>
          <a:p>
            <a:pPr marL="576263" indent="-339725"/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kertas</a:t>
            </a:r>
            <a:endParaRPr lang="en-US" sz="28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576263" indent="-339725"/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tekstil</a:t>
            </a:r>
            <a:endParaRPr lang="en-US" sz="28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576263" indent="-339725"/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Pembangkit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listrik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biomasa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masih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proses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penelitian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uji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coba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)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Pekerjaan\YBL\Project\2016\1000 Desa Bambu\Basic Data\Foto\Background presentasi\Bamboo produ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4063" r="4771" b="451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3434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b="1" u="sng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Laminasi</a:t>
            </a:r>
            <a:r>
              <a:rPr lang="en-US" sz="2800" b="1" u="sng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(</a:t>
            </a:r>
            <a:r>
              <a:rPr lang="en-US" sz="2800" b="1" i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strandwoven</a:t>
            </a:r>
            <a:r>
              <a:rPr lang="en-US" sz="2800" b="1" u="sng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)</a:t>
            </a:r>
            <a:r>
              <a:rPr lang="en-US" sz="28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balok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lantai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dinding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)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287338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Kebutuhan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bahan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baku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bambu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:  4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juta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m3/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endParaRPr lang="en-US" sz="28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287338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287338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Harga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/m3    : </a:t>
            </a:r>
            <a:r>
              <a:rPr lang="en-US" sz="2800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800 USD</a:t>
            </a:r>
          </a:p>
          <a:p>
            <a:pPr marL="0" indent="287338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287338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Pendapatan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: 3,2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milyar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USD/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mboo pa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4167" r="3126" b="20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3434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b="1" u="sng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Kertas</a:t>
            </a:r>
            <a:r>
              <a:rPr lang="en-US" sz="2800" b="1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(</a:t>
            </a:r>
            <a:r>
              <a:rPr lang="en-US" sz="28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pulp and paper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) 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338138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Kebutuhan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:  32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juta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m3/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endParaRPr lang="en-US" sz="28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338138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338138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Harga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/m3    : </a:t>
            </a:r>
            <a:r>
              <a:rPr lang="en-US" sz="2800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60 USD</a:t>
            </a:r>
          </a:p>
          <a:p>
            <a:pPr marL="0" indent="338138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338138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Pendapatan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: 1,92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milyar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USD/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amboo texti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6066" r="3292" b="34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3886200"/>
          </a:xfrm>
          <a:solidFill>
            <a:srgbClr val="4D4D4D">
              <a:alpha val="50196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Industri</a:t>
            </a:r>
            <a:r>
              <a:rPr lang="en-US" sz="2800" b="1" u="sng" dirty="0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b="1" u="sng" dirty="0" err="1" smtClean="0">
                <a:solidFill>
                  <a:srgbClr val="BDDF41"/>
                </a:solidFill>
                <a:latin typeface="Cambria Math" pitchFamily="18" charset="0"/>
                <a:ea typeface="Cambria Math" pitchFamily="18" charset="0"/>
              </a:rPr>
              <a:t>Tekstil</a:t>
            </a:r>
            <a:endParaRPr lang="en-US" sz="2800" b="1" u="sng" dirty="0" smtClean="0">
              <a:solidFill>
                <a:srgbClr val="BDDF4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Kebutuhan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:  400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juta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yards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endParaRPr lang="en-US" sz="2800" dirty="0" smtClean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Harga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/</a:t>
            </a:r>
            <a:r>
              <a:rPr lang="en-US" sz="2800" i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yards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: </a:t>
            </a:r>
            <a:r>
              <a:rPr lang="en-US" sz="2800" u="sng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2 USD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Pendapatan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: 1,84 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milyar</a:t>
            </a:r>
            <a:r>
              <a:rPr lang="en-US" sz="28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USD/</a:t>
            </a:r>
            <a:r>
              <a:rPr lang="en-US" sz="2800" dirty="0" err="1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tahun</a:t>
            </a:r>
            <a:endParaRPr lang="en-US" sz="28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430</Words>
  <Application>Microsoft Office PowerPoint</Application>
  <PresentationFormat>On-screen Show (4:3)</PresentationFormat>
  <Paragraphs>107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Industri Bambu di Indonesia</vt:lpstr>
      <vt:lpstr>dalam Kuliah Tamu ‘Meningkatkan Keterserapan Lulusan Jurusan Teknik Sipil dalam Dunia Kerja’ (Universitas Negeri Malang, 14 Februari 2017)</vt:lpstr>
      <vt:lpstr>PowerPoint Presentation</vt:lpstr>
      <vt:lpstr>PowerPoint Presentation</vt:lpstr>
      <vt:lpstr>Nilai Lebih Bambu di Indonesia</vt:lpstr>
      <vt:lpstr>Pemanfaatan bambu skala industri sebagai bahan baku industri setengah jadi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 Bambu di Indonesia</dc:title>
  <dc:creator>ismail - [2010]</dc:creator>
  <cp:lastModifiedBy>ismail - [2010]</cp:lastModifiedBy>
  <cp:revision>30</cp:revision>
  <dcterms:created xsi:type="dcterms:W3CDTF">2017-02-10T00:18:47Z</dcterms:created>
  <dcterms:modified xsi:type="dcterms:W3CDTF">2017-02-10T08:17:14Z</dcterms:modified>
</cp:coreProperties>
</file>